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87" r:id="rId4"/>
    <p:sldId id="262" r:id="rId5"/>
    <p:sldId id="264" r:id="rId6"/>
    <p:sldId id="267" r:id="rId7"/>
    <p:sldId id="268" r:id="rId8"/>
    <p:sldId id="269" r:id="rId9"/>
    <p:sldId id="280" r:id="rId10"/>
    <p:sldId id="270" r:id="rId11"/>
    <p:sldId id="284" r:id="rId12"/>
    <p:sldId id="272" r:id="rId13"/>
    <p:sldId id="265" r:id="rId14"/>
    <p:sldId id="271" r:id="rId15"/>
    <p:sldId id="278" r:id="rId16"/>
    <p:sldId id="266" r:id="rId17"/>
    <p:sldId id="273" r:id="rId18"/>
    <p:sldId id="279" r:id="rId19"/>
    <p:sldId id="274" r:id="rId20"/>
    <p:sldId id="285" r:id="rId21"/>
    <p:sldId id="275" r:id="rId22"/>
    <p:sldId id="286" r:id="rId23"/>
    <p:sldId id="281" r:id="rId24"/>
    <p:sldId id="282" r:id="rId25"/>
    <p:sldId id="277" r:id="rId26"/>
    <p:sldId id="263" r:id="rId27"/>
    <p:sldId id="318" r:id="rId28"/>
    <p:sldId id="289" r:id="rId29"/>
    <p:sldId id="290" r:id="rId30"/>
    <p:sldId id="292"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7" r:id="rId50"/>
    <p:sldId id="313" r:id="rId51"/>
    <p:sldId id="314" r:id="rId52"/>
    <p:sldId id="316" r:id="rId53"/>
  </p:sldIdLst>
  <p:sldSz cx="12192000" cy="6858000"/>
  <p:notesSz cx="700405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D3"/>
    <a:srgbClr val="BA1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30" autoAdjust="0"/>
    <p:restoredTop sz="94660"/>
  </p:normalViewPr>
  <p:slideViewPr>
    <p:cSldViewPr snapToGrid="0">
      <p:cViewPr varScale="1">
        <p:scale>
          <a:sx n="86" d="100"/>
          <a:sy n="86" d="100"/>
        </p:scale>
        <p:origin x="106" y="1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524351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3279611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2257554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278166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22114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1342024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42244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306777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1337488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61196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97497-9152-4CFC-B514-559E4AFA56EB}" type="datetimeFigureOut">
              <a:rPr lang="en-US" smtClean="0"/>
              <a:pPr/>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443A7-52CB-417B-A6C2-09820851CFE1}" type="slidenum">
              <a:rPr lang="en-US" smtClean="0"/>
              <a:pPr/>
              <a:t>‹#›</a:t>
            </a:fld>
            <a:endParaRPr lang="en-US"/>
          </a:p>
        </p:txBody>
      </p:sp>
    </p:spTree>
    <p:extLst>
      <p:ext uri="{BB962C8B-B14F-4D97-AF65-F5344CB8AC3E}">
        <p14:creationId xmlns:p14="http://schemas.microsoft.com/office/powerpoint/2010/main" val="293898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97497-9152-4CFC-B514-559E4AFA56EB}" type="datetimeFigureOut">
              <a:rPr lang="en-US" smtClean="0"/>
              <a:pPr/>
              <a:t>12/16/2021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443A7-52CB-417B-A6C2-09820851CFE1}" type="slidenum">
              <a:rPr lang="en-US" smtClean="0"/>
              <a:pPr/>
              <a:t>‹#›</a:t>
            </a:fld>
            <a:endParaRPr lang="en-US"/>
          </a:p>
        </p:txBody>
      </p:sp>
    </p:spTree>
    <p:extLst>
      <p:ext uri="{BB962C8B-B14F-4D97-AF65-F5344CB8AC3E}">
        <p14:creationId xmlns:p14="http://schemas.microsoft.com/office/powerpoint/2010/main" val="4017584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dailymotion.com/video/x1bbkpb_1947-indian-independence-rare-color-video-clip_new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ildraF-dcw"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youtu.be/joT1j-CWzlc" TargetMode="External"/><Relationship Id="rId4" Type="http://schemas.openxmlformats.org/officeDocument/2006/relationships/hyperlink" Target="https://youtu.be/80Eba4fiRU8"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brainpop.com/socialstudies/famoushistoricalfigures/mahatmagandhi/" TargetMode="Externa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asianhistory.about.com/video/Profile-of-Ho-Chi-Minh.htm" TargetMode="External"/><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5062" y="1189429"/>
            <a:ext cx="11577711" cy="4825218"/>
          </a:xfrm>
          <a:prstGeom prst="ellipse">
            <a:avLst/>
          </a:prstGeom>
          <a:solidFill>
            <a:schemeClr val="bg1">
              <a:alpha val="91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6573" y="1450343"/>
            <a:ext cx="10558853" cy="3323987"/>
          </a:xfrm>
          <a:prstGeom prst="rect">
            <a:avLst/>
          </a:prstGeom>
          <a:noFill/>
        </p:spPr>
        <p:txBody>
          <a:bodyPr wrap="none" lIns="91440" tIns="45720" rIns="91440" bIns="45720">
            <a:spAutoFit/>
          </a:bodyPr>
          <a:lstStyle/>
          <a:p>
            <a:pPr algn="ctr"/>
            <a:r>
              <a:rPr lang="en-US" sz="10500" b="1" cap="none" spc="0" dirty="0">
                <a:ln w="38100">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India’s</a:t>
            </a:r>
          </a:p>
          <a:p>
            <a:pPr algn="ctr"/>
            <a:r>
              <a:rPr lang="en-US" sz="10500" b="1" cap="none" spc="0" dirty="0">
                <a:ln w="38100">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Independence</a:t>
            </a:r>
          </a:p>
        </p:txBody>
      </p:sp>
      <p:sp>
        <p:nvSpPr>
          <p:cNvPr id="10" name="TextBox 9"/>
          <p:cNvSpPr txBox="1"/>
          <p:nvPr/>
        </p:nvSpPr>
        <p:spPr>
          <a:xfrm>
            <a:off x="1784941" y="4977442"/>
            <a:ext cx="8577954" cy="646331"/>
          </a:xfrm>
          <a:prstGeom prst="rect">
            <a:avLst/>
          </a:prstGeom>
          <a:noFill/>
        </p:spPr>
        <p:txBody>
          <a:bodyPr wrap="square" rtlCol="0">
            <a:spAutoFit/>
          </a:bodyPr>
          <a:lstStyle/>
          <a:p>
            <a:pPr algn="ctr"/>
            <a:r>
              <a:rPr lang="en-US" sz="3600" dirty="0">
                <a:latin typeface="KBScaredStraight" panose="02000603000000000000" pitchFamily="2" charset="0"/>
                <a:ea typeface="KBScaredStraight" panose="02000603000000000000" pitchFamily="2" charset="0"/>
              </a:rPr>
              <a:t>Nationalism &amp; Gandhi</a:t>
            </a:r>
          </a:p>
        </p:txBody>
      </p:sp>
    </p:spTree>
    <p:extLst>
      <p:ext uri="{BB962C8B-B14F-4D97-AF65-F5344CB8AC3E}">
        <p14:creationId xmlns:p14="http://schemas.microsoft.com/office/powerpoint/2010/main" val="175621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76410" y="-70696"/>
            <a:ext cx="6239209"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Amritsar</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97675"/>
            <a:ext cx="10317679" cy="624170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Many Indians were upset with the British false promises.</a:t>
            </a:r>
          </a:p>
          <a:p>
            <a:pPr marL="742950" lvl="1" indent="-285750">
              <a:lnSpc>
                <a:spcPct val="90000"/>
              </a:lnSpc>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Those who protested were arrested and sent to jail for up to two years without a trial.</a:t>
            </a:r>
          </a:p>
          <a:p>
            <a:pPr marL="285750" indent="-285750">
              <a:lnSpc>
                <a:spcPct val="90000"/>
              </a:lnSpc>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In </a:t>
            </a:r>
            <a:r>
              <a:rPr lang="en-US" sz="2800" dirty="0">
                <a:solidFill>
                  <a:srgbClr val="FF0000"/>
                </a:solidFill>
                <a:latin typeface="KBScaredStraight" panose="02000603000000000000" pitchFamily="2" charset="0"/>
                <a:ea typeface="KBScaredStraight" panose="02000603000000000000" pitchFamily="2" charset="0"/>
              </a:rPr>
              <a:t>1919,</a:t>
            </a:r>
            <a:r>
              <a:rPr lang="en-US" sz="2800" dirty="0">
                <a:latin typeface="KBScaredStraight" panose="02000603000000000000" pitchFamily="2" charset="0"/>
                <a:ea typeface="KBScaredStraight" panose="02000603000000000000" pitchFamily="2" charset="0"/>
              </a:rPr>
              <a:t> outside of the Temple of </a:t>
            </a:r>
            <a:r>
              <a:rPr lang="en-US" sz="2800" dirty="0">
                <a:solidFill>
                  <a:srgbClr val="FF0000"/>
                </a:solidFill>
                <a:latin typeface="KBScaredStraight" panose="02000603000000000000" pitchFamily="2" charset="0"/>
                <a:ea typeface="KBScaredStraight" panose="02000603000000000000" pitchFamily="2" charset="0"/>
              </a:rPr>
              <a:t>Amritsar</a:t>
            </a:r>
            <a:r>
              <a:rPr lang="en-US" sz="2800" dirty="0">
                <a:latin typeface="KBScaredStraight" panose="02000603000000000000" pitchFamily="2" charset="0"/>
                <a:ea typeface="KBScaredStraight" panose="02000603000000000000" pitchFamily="2" charset="0"/>
              </a:rPr>
              <a:t>, British soldiers starting shooting a large group of Indians because they were gathering illegally.</a:t>
            </a:r>
          </a:p>
          <a:p>
            <a:pPr marL="742950" lvl="1" indent="-285750">
              <a:lnSpc>
                <a:spcPct val="90000"/>
              </a:lnSpc>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During this terrible tragedy, over </a:t>
            </a:r>
            <a:r>
              <a:rPr lang="en-US" sz="2800" dirty="0">
                <a:solidFill>
                  <a:srgbClr val="FF0000"/>
                </a:solidFill>
                <a:latin typeface="KBScaredStraight" panose="02000603000000000000" pitchFamily="2" charset="0"/>
                <a:ea typeface="KBScaredStraight" panose="02000603000000000000" pitchFamily="2" charset="0"/>
              </a:rPr>
              <a:t>400 people </a:t>
            </a:r>
            <a:r>
              <a:rPr lang="en-US" sz="2800" dirty="0">
                <a:latin typeface="KBScaredStraight" panose="02000603000000000000" pitchFamily="2" charset="0"/>
                <a:ea typeface="KBScaredStraight" panose="02000603000000000000" pitchFamily="2" charset="0"/>
              </a:rPr>
              <a:t>were </a:t>
            </a:r>
            <a:r>
              <a:rPr lang="en-US" sz="2800" dirty="0">
                <a:solidFill>
                  <a:srgbClr val="FF0000"/>
                </a:solidFill>
                <a:latin typeface="KBScaredStraight" panose="02000603000000000000" pitchFamily="2" charset="0"/>
                <a:ea typeface="KBScaredStraight" panose="02000603000000000000" pitchFamily="2" charset="0"/>
              </a:rPr>
              <a:t>killed</a:t>
            </a:r>
            <a:r>
              <a:rPr lang="en-US" sz="2800" dirty="0">
                <a:latin typeface="KBScaredStraight" panose="02000603000000000000" pitchFamily="2" charset="0"/>
                <a:ea typeface="KBScaredStraight" panose="02000603000000000000" pitchFamily="2" charset="0"/>
              </a:rPr>
              <a:t> and </a:t>
            </a:r>
            <a:r>
              <a:rPr lang="en-US" sz="2800" dirty="0">
                <a:solidFill>
                  <a:srgbClr val="FF0000"/>
                </a:solidFill>
                <a:latin typeface="KBScaredStraight" panose="02000603000000000000" pitchFamily="2" charset="0"/>
                <a:ea typeface="KBScaredStraight" panose="02000603000000000000" pitchFamily="2" charset="0"/>
              </a:rPr>
              <a:t>1200</a:t>
            </a:r>
            <a:r>
              <a:rPr lang="en-US" sz="2800" dirty="0">
                <a:latin typeface="KBScaredStraight" panose="02000603000000000000" pitchFamily="2" charset="0"/>
                <a:ea typeface="KBScaredStraight" panose="02000603000000000000" pitchFamily="2" charset="0"/>
              </a:rPr>
              <a:t> were </a:t>
            </a:r>
            <a:r>
              <a:rPr lang="en-US" sz="2800" dirty="0">
                <a:solidFill>
                  <a:srgbClr val="FF0000"/>
                </a:solidFill>
                <a:latin typeface="KBScaredStraight" panose="02000603000000000000" pitchFamily="2" charset="0"/>
                <a:ea typeface="KBScaredStraight" panose="02000603000000000000" pitchFamily="2" charset="0"/>
              </a:rPr>
              <a:t>injured</a:t>
            </a:r>
            <a:r>
              <a:rPr lang="en-US" sz="2800" dirty="0">
                <a:latin typeface="KBScaredStraight" panose="02000603000000000000" pitchFamily="2" charset="0"/>
                <a:ea typeface="KBScaredStraight" panose="02000603000000000000" pitchFamily="2" charset="0"/>
              </a:rPr>
              <a:t>.</a:t>
            </a:r>
          </a:p>
          <a:p>
            <a:pPr marL="742950" lvl="1" indent="-285750">
              <a:lnSpc>
                <a:spcPct val="90000"/>
              </a:lnSpc>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It was this awful massacre that spurred Mohandas Gandhi into action to fight for India’s independence.</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96771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5999" y="1074536"/>
            <a:ext cx="5795494" cy="978729"/>
          </a:xfrm>
          <a:prstGeom prst="rect">
            <a:avLst/>
          </a:prstGeom>
          <a:noFill/>
        </p:spPr>
        <p:txBody>
          <a:bodyPr wrap="square" rtlCol="0">
            <a:spAutoFit/>
          </a:bodyPr>
          <a:lstStyle/>
          <a:p>
            <a:pPr algn="ctr">
              <a:lnSpc>
                <a:spcPct val="90000"/>
              </a:lnSpc>
            </a:pPr>
            <a:r>
              <a:rPr lang="en-US" sz="3200" dirty="0" err="1">
                <a:latin typeface="KBScaredStraight" panose="02000603000000000000" pitchFamily="2" charset="0"/>
                <a:ea typeface="KBScaredStraight" panose="02000603000000000000" pitchFamily="2" charset="0"/>
              </a:rPr>
              <a:t>Jallianwala</a:t>
            </a:r>
            <a:r>
              <a:rPr lang="en-US" sz="3200" dirty="0">
                <a:latin typeface="KBScaredStraight" panose="02000603000000000000" pitchFamily="2" charset="0"/>
                <a:ea typeface="KBScaredStraight" panose="02000603000000000000" pitchFamily="2" charset="0"/>
              </a:rPr>
              <a:t> Memorial – Amritsar</a:t>
            </a:r>
            <a:endParaRPr lang="en-US" sz="3600" dirty="0">
              <a:latin typeface="KBScaredStraight" panose="02000603000000000000" pitchFamily="2" charset="0"/>
              <a:ea typeface="KBScaredStraight" panose="02000603000000000000"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134" y="0"/>
            <a:ext cx="5143500" cy="685800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277" t="22160" r="19343" b="20751"/>
          <a:stretch/>
        </p:blipFill>
        <p:spPr>
          <a:xfrm>
            <a:off x="6095999" y="2674736"/>
            <a:ext cx="5795493" cy="391517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163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72115" y="-70696"/>
            <a:ext cx="4847802"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Gandhi</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97675"/>
            <a:ext cx="10317679" cy="6449458"/>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2700" dirty="0">
                <a:latin typeface="KBScaredStraight" panose="02000603000000000000" pitchFamily="2" charset="0"/>
                <a:ea typeface="KBScaredStraight" panose="02000603000000000000" pitchFamily="2" charset="0"/>
              </a:rPr>
              <a:t>Mohandas </a:t>
            </a:r>
            <a:r>
              <a:rPr lang="en-US" sz="2700" dirty="0" err="1">
                <a:latin typeface="KBScaredStraight" panose="02000603000000000000" pitchFamily="2" charset="0"/>
                <a:ea typeface="KBScaredStraight" panose="02000603000000000000" pitchFamily="2" charset="0"/>
              </a:rPr>
              <a:t>Karamchand</a:t>
            </a:r>
            <a:r>
              <a:rPr lang="en-US" sz="2700" dirty="0">
                <a:latin typeface="KBScaredStraight" panose="02000603000000000000" pitchFamily="2" charset="0"/>
                <a:ea typeface="KBScaredStraight" panose="02000603000000000000" pitchFamily="2" charset="0"/>
              </a:rPr>
              <a:t> </a:t>
            </a:r>
            <a:r>
              <a:rPr lang="en-US" sz="2700" dirty="0">
                <a:solidFill>
                  <a:srgbClr val="FF0000"/>
                </a:solidFill>
                <a:latin typeface="KBScaredStraight" panose="02000603000000000000" pitchFamily="2" charset="0"/>
                <a:ea typeface="KBScaredStraight" panose="02000603000000000000" pitchFamily="2" charset="0"/>
              </a:rPr>
              <a:t>Gandhi was born </a:t>
            </a:r>
            <a:r>
              <a:rPr lang="en-US" sz="2700" dirty="0">
                <a:latin typeface="KBScaredStraight" panose="02000603000000000000" pitchFamily="2" charset="0"/>
                <a:ea typeface="KBScaredStraight" panose="02000603000000000000" pitchFamily="2" charset="0"/>
              </a:rPr>
              <a:t>in India on October 2</a:t>
            </a:r>
            <a:r>
              <a:rPr lang="en-US" sz="2700" baseline="30000" dirty="0">
                <a:latin typeface="KBScaredStraight" panose="02000603000000000000" pitchFamily="2" charset="0"/>
                <a:ea typeface="KBScaredStraight" panose="02000603000000000000" pitchFamily="2" charset="0"/>
              </a:rPr>
              <a:t>nd</a:t>
            </a:r>
            <a:r>
              <a:rPr lang="en-US" sz="2700" dirty="0">
                <a:latin typeface="KBScaredStraight" panose="02000603000000000000" pitchFamily="2" charset="0"/>
                <a:ea typeface="KBScaredStraight" panose="02000603000000000000" pitchFamily="2" charset="0"/>
              </a:rPr>
              <a:t>, </a:t>
            </a:r>
            <a:r>
              <a:rPr lang="en-US" sz="2700" dirty="0">
                <a:solidFill>
                  <a:srgbClr val="FF0000"/>
                </a:solidFill>
                <a:latin typeface="KBScaredStraight" panose="02000603000000000000" pitchFamily="2" charset="0"/>
                <a:ea typeface="KBScaredStraight" panose="02000603000000000000" pitchFamily="2" charset="0"/>
              </a:rPr>
              <a:t>1869</a:t>
            </a:r>
            <a:r>
              <a:rPr lang="en-US" sz="2700" dirty="0">
                <a:latin typeface="KBScaredStraight" panose="02000603000000000000" pitchFamily="2" charset="0"/>
                <a:ea typeface="KBScaredStraight" panose="02000603000000000000" pitchFamily="2" charset="0"/>
              </a:rPr>
              <a:t> and studied law in England.</a:t>
            </a:r>
          </a:p>
          <a:p>
            <a:pPr marL="285750" indent="-285750">
              <a:lnSpc>
                <a:spcPct val="90000"/>
              </a:lnSpc>
              <a:buFont typeface="Arial" panose="020B0604020202020204" pitchFamily="34" charset="0"/>
              <a:buChar char="•"/>
            </a:pPr>
            <a:endParaRPr lang="en-US" sz="27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2700" dirty="0">
                <a:latin typeface="KBScaredStraight" panose="02000603000000000000" pitchFamily="2" charset="0"/>
                <a:ea typeface="KBScaredStraight" panose="02000603000000000000" pitchFamily="2" charset="0"/>
              </a:rPr>
              <a:t>After spending time in South Africa during Apartheid, he </a:t>
            </a:r>
            <a:r>
              <a:rPr lang="en-US" sz="2700" dirty="0">
                <a:solidFill>
                  <a:srgbClr val="FF0000"/>
                </a:solidFill>
                <a:latin typeface="KBScaredStraight" panose="02000603000000000000" pitchFamily="2" charset="0"/>
                <a:ea typeface="KBScaredStraight" panose="02000603000000000000" pitchFamily="2" charset="0"/>
              </a:rPr>
              <a:t>returned to India</a:t>
            </a:r>
            <a:r>
              <a:rPr lang="en-US" sz="2700" dirty="0">
                <a:latin typeface="KBScaredStraight" panose="02000603000000000000" pitchFamily="2" charset="0"/>
                <a:ea typeface="KBScaredStraight" panose="02000603000000000000" pitchFamily="2" charset="0"/>
              </a:rPr>
              <a:t> in </a:t>
            </a:r>
            <a:r>
              <a:rPr lang="en-US" sz="2700" dirty="0">
                <a:solidFill>
                  <a:srgbClr val="FF0000"/>
                </a:solidFill>
                <a:latin typeface="KBScaredStraight" panose="02000603000000000000" pitchFamily="2" charset="0"/>
                <a:ea typeface="KBScaredStraight" panose="02000603000000000000" pitchFamily="2" charset="0"/>
              </a:rPr>
              <a:t>1914</a:t>
            </a:r>
            <a:r>
              <a:rPr lang="en-US" sz="2700" dirty="0">
                <a:latin typeface="KBScaredStraight" panose="02000603000000000000" pitchFamily="2" charset="0"/>
                <a:ea typeface="KBScaredStraight" panose="02000603000000000000" pitchFamily="2" charset="0"/>
              </a:rPr>
              <a:t> with a determination that people should be treated equally, no matter their race or religion.</a:t>
            </a:r>
          </a:p>
          <a:p>
            <a:pPr marL="742950" lvl="1" indent="-285750">
              <a:lnSpc>
                <a:spcPct val="90000"/>
              </a:lnSpc>
              <a:buFont typeface="Arial" panose="020B0604020202020204" pitchFamily="34" charset="0"/>
              <a:buChar char="•"/>
            </a:pPr>
            <a:r>
              <a:rPr lang="en-US" sz="2700" dirty="0">
                <a:latin typeface="KBScaredStraight" panose="02000603000000000000" pitchFamily="2" charset="0"/>
                <a:ea typeface="KBScaredStraight" panose="02000603000000000000" pitchFamily="2" charset="0"/>
              </a:rPr>
              <a:t>He was shocked by the way Indians were segregated and oppressed by British authorities.</a:t>
            </a:r>
          </a:p>
          <a:p>
            <a:pPr marL="742950" lvl="1" indent="-285750">
              <a:lnSpc>
                <a:spcPct val="90000"/>
              </a:lnSpc>
              <a:buFont typeface="Arial" panose="020B0604020202020204" pitchFamily="34" charset="0"/>
              <a:buChar char="•"/>
            </a:pPr>
            <a:endParaRPr lang="en-US" sz="27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2700" dirty="0">
                <a:latin typeface="KBScaredStraight" panose="02000603000000000000" pitchFamily="2" charset="0"/>
                <a:ea typeface="KBScaredStraight" panose="02000603000000000000" pitchFamily="2" charset="0"/>
              </a:rPr>
              <a:t>After Amritsar, Gandhi decided to quit practicing law and to devote his life to fighting for the equality of all Indians.</a:t>
            </a:r>
          </a:p>
          <a:p>
            <a:pPr marL="742950" lvl="1" indent="-285750">
              <a:lnSpc>
                <a:spcPct val="90000"/>
              </a:lnSpc>
              <a:buFont typeface="Arial" panose="020B0604020202020204" pitchFamily="34" charset="0"/>
              <a:buChar char="•"/>
            </a:pPr>
            <a:r>
              <a:rPr lang="en-US" sz="2700" dirty="0">
                <a:latin typeface="KBScaredStraight" panose="02000603000000000000" pitchFamily="2" charset="0"/>
                <a:ea typeface="KBScaredStraight" panose="02000603000000000000" pitchFamily="2" charset="0"/>
              </a:rPr>
              <a:t>He believed it was time for the people of India to stop obeying the unjust British laws.</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869423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88578" y="148180"/>
            <a:ext cx="4169413" cy="1089529"/>
          </a:xfrm>
          <a:prstGeom prst="rect">
            <a:avLst/>
          </a:prstGeom>
          <a:noFill/>
        </p:spPr>
        <p:txBody>
          <a:bodyPr wrap="square" rtlCol="0">
            <a:spAutoFit/>
          </a:bodyPr>
          <a:lstStyle/>
          <a:p>
            <a:pPr algn="ctr">
              <a:lnSpc>
                <a:spcPct val="90000"/>
              </a:lnSpc>
            </a:pPr>
            <a:r>
              <a:rPr lang="en-US" sz="3600" dirty="0">
                <a:latin typeface="KBScaredStraight" panose="02000603000000000000" pitchFamily="2" charset="0"/>
                <a:ea typeface="KBScaredStraight" panose="02000603000000000000" pitchFamily="2" charset="0"/>
              </a:rPr>
              <a:t>1909</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966" y="858838"/>
            <a:ext cx="4294638" cy="548640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8991" y="855103"/>
            <a:ext cx="3721430" cy="5490135"/>
          </a:xfrm>
          <a:prstGeom prst="rect">
            <a:avLst/>
          </a:prstGeom>
          <a:ln>
            <a:solidFill>
              <a:schemeClr val="tx1"/>
            </a:solidFill>
          </a:ln>
          <a:effectLst>
            <a:outerShdw blurRad="292100" dist="139700" dir="2700000" algn="tl" rotWithShape="0">
              <a:srgbClr val="333333">
                <a:alpha val="65000"/>
              </a:srgbClr>
            </a:outerShdw>
          </a:effectLst>
        </p:spPr>
      </p:pic>
      <p:sp>
        <p:nvSpPr>
          <p:cNvPr id="11" name="TextBox 10"/>
          <p:cNvSpPr txBox="1"/>
          <p:nvPr/>
        </p:nvSpPr>
        <p:spPr>
          <a:xfrm>
            <a:off x="7124999" y="148179"/>
            <a:ext cx="4169413" cy="1089529"/>
          </a:xfrm>
          <a:prstGeom prst="rect">
            <a:avLst/>
          </a:prstGeom>
          <a:noFill/>
        </p:spPr>
        <p:txBody>
          <a:bodyPr wrap="square" rtlCol="0">
            <a:spAutoFit/>
          </a:bodyPr>
          <a:lstStyle/>
          <a:p>
            <a:pPr algn="ctr">
              <a:lnSpc>
                <a:spcPct val="90000"/>
              </a:lnSpc>
            </a:pPr>
            <a:r>
              <a:rPr lang="en-US" sz="3600" dirty="0">
                <a:latin typeface="KBScaredStraight" panose="02000603000000000000" pitchFamily="2" charset="0"/>
                <a:ea typeface="KBScaredStraight" panose="02000603000000000000" pitchFamily="2" charset="0"/>
              </a:rPr>
              <a:t>Late 1930s</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67187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72141" y="-70696"/>
            <a:ext cx="8447762"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Nonviolence</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97675"/>
            <a:ext cx="10317679" cy="6463308"/>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Gandhi encouraged his followers to practice nonviolent protests against the British in order to bring about social change.</a:t>
            </a:r>
          </a:p>
          <a:p>
            <a:pPr marL="285750" indent="-285750">
              <a:lnSpc>
                <a:spcPct val="90000"/>
              </a:lnSpc>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He developed what he called a system of civil disobedience and believed that it would make the world recognize the injustice in India and force change without using violence.</a:t>
            </a:r>
          </a:p>
          <a:p>
            <a:pPr marL="742950" lvl="1"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Gandhi believed that acts of goodness produced positive reactions while violence only produced negative ones. </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72646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1634" y="0"/>
            <a:ext cx="9568732" cy="685800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1" y="5649757"/>
            <a:ext cx="12191999" cy="1698927"/>
          </a:xfrm>
          <a:prstGeom prst="rect">
            <a:avLst/>
          </a:prstGeom>
          <a:noFill/>
        </p:spPr>
        <p:txBody>
          <a:bodyPr wrap="square" rtlCol="0">
            <a:spAutoFit/>
          </a:bodyPr>
          <a:lstStyle/>
          <a:p>
            <a:pPr algn="ctr">
              <a:lnSpc>
                <a:spcPct val="90000"/>
              </a:lnSpc>
            </a:pPr>
            <a:r>
              <a:rPr lang="en-US" sz="2000" dirty="0">
                <a:solidFill>
                  <a:srgbClr val="0086D3"/>
                </a:solidFill>
                <a:latin typeface="KBScaredStraight" panose="02000603000000000000" pitchFamily="2" charset="0"/>
                <a:ea typeface="KBScaredStraight" panose="02000603000000000000" pitchFamily="2" charset="0"/>
              </a:rPr>
              <a:t>Gandhi’s Handwriting –</a:t>
            </a:r>
          </a:p>
          <a:p>
            <a:pPr algn="ctr">
              <a:lnSpc>
                <a:spcPct val="90000"/>
              </a:lnSpc>
            </a:pPr>
            <a:r>
              <a:rPr lang="en-US" sz="2000" dirty="0">
                <a:solidFill>
                  <a:srgbClr val="0086D3"/>
                </a:solidFill>
                <a:latin typeface="KBScaredStraight" panose="02000603000000000000" pitchFamily="2" charset="0"/>
                <a:ea typeface="KBScaredStraight" panose="02000603000000000000" pitchFamily="2" charset="0"/>
              </a:rPr>
              <a:t>“God is truth the way to truth lies through Ahimsa (non-violence). Sabarmati,</a:t>
            </a:r>
          </a:p>
          <a:p>
            <a:pPr algn="ctr">
              <a:lnSpc>
                <a:spcPct val="90000"/>
              </a:lnSpc>
            </a:pPr>
            <a:r>
              <a:rPr lang="en-US" sz="2000" dirty="0">
                <a:solidFill>
                  <a:srgbClr val="0086D3"/>
                </a:solidFill>
                <a:latin typeface="KBScaredStraight" panose="02000603000000000000" pitchFamily="2" charset="0"/>
                <a:ea typeface="KBScaredStraight" panose="02000603000000000000" pitchFamily="2" charset="0"/>
              </a:rPr>
              <a:t>March 13 1927.”</a:t>
            </a:r>
          </a:p>
          <a:p>
            <a:pPr algn="ctr">
              <a:lnSpc>
                <a:spcPct val="90000"/>
              </a:lnSpc>
            </a:pPr>
            <a:r>
              <a:rPr lang="en-US" sz="2000" dirty="0">
                <a:solidFill>
                  <a:srgbClr val="0086D3"/>
                </a:solidFill>
                <a:latin typeface="KBScaredStraight" panose="02000603000000000000" pitchFamily="2" charset="0"/>
                <a:ea typeface="KBScaredStraight" panose="02000603000000000000" pitchFamily="2" charset="0"/>
              </a:rPr>
              <a:t>M K Gandhi</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23731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9955" y="0"/>
            <a:ext cx="5152087" cy="685800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0" y="2468737"/>
            <a:ext cx="3519955" cy="1920526"/>
          </a:xfrm>
          <a:prstGeom prst="rect">
            <a:avLst/>
          </a:prstGeom>
          <a:noFill/>
        </p:spPr>
        <p:txBody>
          <a:bodyPr wrap="square" rtlCol="0">
            <a:spAutoFit/>
          </a:bodyPr>
          <a:lstStyle/>
          <a:p>
            <a:pPr algn="ctr">
              <a:lnSpc>
                <a:spcPct val="90000"/>
              </a:lnSpc>
            </a:pPr>
            <a:r>
              <a:rPr lang="en-US" sz="3200" dirty="0">
                <a:latin typeface="KBScaredStraight" panose="02000603000000000000" pitchFamily="2" charset="0"/>
                <a:ea typeface="KBScaredStraight" panose="02000603000000000000" pitchFamily="2" charset="0"/>
              </a:rPr>
              <a:t>Gandhi with textile workers in 1931.</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7986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88453" y="-70696"/>
            <a:ext cx="9615133"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Social Change</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97675"/>
            <a:ext cx="10317679" cy="6020110"/>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Gandhi led his followers in boycotts, hunger strikes, and nonviolent protests.</a:t>
            </a:r>
          </a:p>
          <a:p>
            <a:pPr marL="285750" indent="-285750">
              <a:lnSpc>
                <a:spcPct val="90000"/>
              </a:lnSpc>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In </a:t>
            </a:r>
            <a:r>
              <a:rPr lang="en-US" sz="3200" dirty="0">
                <a:solidFill>
                  <a:srgbClr val="FF0000"/>
                </a:solidFill>
                <a:latin typeface="KBScaredStraight" panose="02000603000000000000" pitchFamily="2" charset="0"/>
                <a:ea typeface="KBScaredStraight" panose="02000603000000000000" pitchFamily="2" charset="0"/>
              </a:rPr>
              <a:t>1930</a:t>
            </a:r>
            <a:r>
              <a:rPr lang="en-US" sz="3200" dirty="0">
                <a:latin typeface="KBScaredStraight" panose="02000603000000000000" pitchFamily="2" charset="0"/>
                <a:ea typeface="KBScaredStraight" panose="02000603000000000000" pitchFamily="2" charset="0"/>
              </a:rPr>
              <a:t>, when he led a </a:t>
            </a:r>
            <a:r>
              <a:rPr lang="en-US" sz="3200" dirty="0">
                <a:solidFill>
                  <a:srgbClr val="FF0000"/>
                </a:solidFill>
                <a:latin typeface="KBScaredStraight" panose="02000603000000000000" pitchFamily="2" charset="0"/>
                <a:ea typeface="KBScaredStraight" panose="02000603000000000000" pitchFamily="2" charset="0"/>
              </a:rPr>
              <a:t>march</a:t>
            </a:r>
            <a:r>
              <a:rPr lang="en-US" sz="3200" dirty="0">
                <a:latin typeface="KBScaredStraight" panose="02000603000000000000" pitchFamily="2" charset="0"/>
                <a:ea typeface="KBScaredStraight" panose="02000603000000000000" pitchFamily="2" charset="0"/>
              </a:rPr>
              <a:t> that was aimed at </a:t>
            </a:r>
            <a:r>
              <a:rPr lang="en-US" sz="3200" dirty="0">
                <a:solidFill>
                  <a:srgbClr val="FF0000"/>
                </a:solidFill>
                <a:latin typeface="KBScaredStraight" panose="02000603000000000000" pitchFamily="2" charset="0"/>
                <a:ea typeface="KBScaredStraight" panose="02000603000000000000" pitchFamily="2" charset="0"/>
              </a:rPr>
              <a:t>closing a British salt factory</a:t>
            </a:r>
            <a:r>
              <a:rPr lang="en-US" sz="3200" dirty="0">
                <a:latin typeface="KBScaredStraight" panose="02000603000000000000" pitchFamily="2" charset="0"/>
                <a:ea typeface="KBScaredStraight" panose="02000603000000000000" pitchFamily="2" charset="0"/>
              </a:rPr>
              <a:t>, the guards responded by clubbing and beating the peaceful protestors.</a:t>
            </a:r>
          </a:p>
          <a:p>
            <a:pPr marL="285750" indent="-285750">
              <a:lnSpc>
                <a:spcPct val="90000"/>
              </a:lnSpc>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News of this event spread worldwide and people around the world began to call for the British to grant Indian independence.</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592826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273" y="0"/>
            <a:ext cx="9915454" cy="685800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7624243" y="0"/>
            <a:ext cx="3519955" cy="1920526"/>
          </a:xfrm>
          <a:prstGeom prst="rect">
            <a:avLst/>
          </a:prstGeom>
          <a:noFill/>
        </p:spPr>
        <p:txBody>
          <a:bodyPr wrap="square" rtlCol="0">
            <a:spAutoFit/>
          </a:bodyPr>
          <a:lstStyle/>
          <a:p>
            <a:pPr algn="ctr">
              <a:lnSpc>
                <a:spcPct val="90000"/>
              </a:lnSpc>
            </a:pPr>
            <a:r>
              <a:rPr lang="en-US" sz="3200" dirty="0">
                <a:solidFill>
                  <a:schemeClr val="bg1"/>
                </a:solidFill>
                <a:latin typeface="KBScaredStraight" panose="02000603000000000000" pitchFamily="2" charset="0"/>
                <a:ea typeface="KBScaredStraight" panose="02000603000000000000" pitchFamily="2" charset="0"/>
              </a:rPr>
              <a:t>Gandhi during the Salt March, 1930.</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61083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8990" y="-70696"/>
            <a:ext cx="9674060"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Independence</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97675"/>
            <a:ext cx="10317679" cy="6463308"/>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Many Indians followed Gandhi’s nonviolent acts of protest and forced the British to recognize their desire for independence.</a:t>
            </a:r>
          </a:p>
          <a:p>
            <a:pPr marL="285750" indent="-285750">
              <a:lnSpc>
                <a:spcPct val="90000"/>
              </a:lnSpc>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After fighting in WWII, Britain no longer had enough money or people to keep India under its rule.</a:t>
            </a:r>
          </a:p>
          <a:p>
            <a:pPr marL="285750" indent="-285750">
              <a:lnSpc>
                <a:spcPct val="90000"/>
              </a:lnSpc>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hlinkClick r:id="rId3"/>
              </a:rPr>
              <a:t>On August 15, </a:t>
            </a:r>
            <a:r>
              <a:rPr lang="en-US" sz="3200" dirty="0">
                <a:solidFill>
                  <a:srgbClr val="FF0000"/>
                </a:solidFill>
                <a:latin typeface="KBScaredStraight" panose="02000603000000000000" pitchFamily="2" charset="0"/>
                <a:ea typeface="KBScaredStraight" panose="02000603000000000000" pitchFamily="2" charset="0"/>
                <a:hlinkClick r:id="rId3"/>
              </a:rPr>
              <a:t>1947</a:t>
            </a:r>
            <a:r>
              <a:rPr lang="en-US" sz="3200" dirty="0">
                <a:latin typeface="KBScaredStraight" panose="02000603000000000000" pitchFamily="2" charset="0"/>
                <a:ea typeface="KBScaredStraight" panose="02000603000000000000" pitchFamily="2" charset="0"/>
              </a:rPr>
              <a:t>, Great Britain formally gave up their colonial claims to India and the Republic of India was established.</a:t>
            </a:r>
          </a:p>
          <a:p>
            <a:pPr marL="742950" lvl="1"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Today, many Indians credit India’s independence to the efforts of Gandhi.</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902671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5438284"/>
          </a:xfrm>
          <a:prstGeom prst="rect">
            <a:avLst/>
          </a:prstGeom>
        </p:spPr>
        <p:txBody>
          <a:bodyPr wrap="square">
            <a:spAutoFit/>
          </a:bodyPr>
          <a:lstStyle/>
          <a:p>
            <a:pPr>
              <a:lnSpc>
                <a:spcPct val="107000"/>
              </a:lnSpc>
              <a:spcAft>
                <a:spcPts val="800"/>
              </a:spcAft>
            </a:pPr>
            <a:endParaRPr lang="en-US" sz="1400" dirty="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a:latin typeface="KG Second Chances Solid" panose="02000000000000000000" pitchFamily="2" charset="0"/>
              </a:rPr>
              <a:t>Standards</a:t>
            </a:r>
          </a:p>
          <a:p>
            <a:endParaRPr lang="en-US" sz="2000" b="1" dirty="0"/>
          </a:p>
          <a:p>
            <a:r>
              <a:rPr lang="en-US" sz="3200" b="1" dirty="0">
                <a:latin typeface="KBScaredStraight" panose="02000603000000000000" pitchFamily="2" charset="0"/>
                <a:ea typeface="KBScaredStraight" panose="02000603000000000000" pitchFamily="2" charset="0"/>
              </a:rPr>
              <a:t>SS7H3 The student will analyze continuity and change in Southern and Eastern Asia leading to the 21st century. </a:t>
            </a:r>
            <a:endParaRPr lang="en-US" sz="3200" dirty="0">
              <a:latin typeface="KBScaredStraight" panose="02000603000000000000" pitchFamily="2" charset="0"/>
              <a:ea typeface="KBScaredStraight" panose="02000603000000000000" pitchFamily="2" charset="0"/>
            </a:endParaRPr>
          </a:p>
          <a:p>
            <a:r>
              <a:rPr lang="en-US" sz="3200" dirty="0">
                <a:latin typeface="KBScaredStraight" panose="02000603000000000000" pitchFamily="2" charset="0"/>
                <a:ea typeface="KBScaredStraight" panose="02000603000000000000" pitchFamily="2" charset="0"/>
              </a:rPr>
              <a:t>a. Describe how nationalism led to independence in India </a:t>
            </a:r>
            <a:r>
              <a:rPr lang="en-US" sz="3200" strike="sngStrike" dirty="0">
                <a:latin typeface="KBScaredStraight" panose="02000603000000000000" pitchFamily="2" charset="0"/>
                <a:ea typeface="KBScaredStraight" panose="02000603000000000000" pitchFamily="2" charset="0"/>
              </a:rPr>
              <a:t>and Vietnam. </a:t>
            </a:r>
          </a:p>
          <a:p>
            <a:r>
              <a:rPr lang="en-US" sz="3200" dirty="0">
                <a:latin typeface="KBScaredStraight" panose="02000603000000000000" pitchFamily="2" charset="0"/>
                <a:ea typeface="KBScaredStraight" panose="02000603000000000000" pitchFamily="2" charset="0"/>
              </a:rPr>
              <a:t>b. Describe the impact of Mohandas Gandhi’s belief in non-violent protest. </a:t>
            </a:r>
          </a:p>
          <a:p>
            <a:endParaRPr lang="en-US" sz="2800" dirty="0"/>
          </a:p>
        </p:txBody>
      </p:sp>
    </p:spTree>
    <p:extLst>
      <p:ext uri="{BB962C8B-B14F-4D97-AF65-F5344CB8AC3E}">
        <p14:creationId xmlns:p14="http://schemas.microsoft.com/office/powerpoint/2010/main" val="461303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stretch>
            <a:fillRect/>
          </a:stretch>
        </p:blipFill>
        <p:spPr>
          <a:xfrm>
            <a:off x="1759977" y="0"/>
            <a:ext cx="8684381" cy="685800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1759977" y="70025"/>
            <a:ext cx="5490829" cy="1034129"/>
          </a:xfrm>
          <a:prstGeom prst="rect">
            <a:avLst/>
          </a:prstGeom>
          <a:noFill/>
        </p:spPr>
        <p:txBody>
          <a:bodyPr wrap="square" rtlCol="0">
            <a:spAutoFit/>
          </a:bodyPr>
          <a:lstStyle/>
          <a:p>
            <a:pPr algn="ctr">
              <a:lnSpc>
                <a:spcPct val="90000"/>
              </a:lnSpc>
            </a:pPr>
            <a:r>
              <a:rPr lang="en-US" sz="3200" dirty="0">
                <a:latin typeface="KBScaredStraight" panose="02000603000000000000" pitchFamily="2" charset="0"/>
                <a:ea typeface="KBScaredStraight" panose="02000603000000000000" pitchFamily="2" charset="0"/>
              </a:rPr>
              <a:t>India’s Independence Day</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770376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9744" y="-70696"/>
            <a:ext cx="10272557"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More Problems</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97675"/>
            <a:ext cx="10317679" cy="734970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Even though India had won its independence, things were not peaceful in the country.</a:t>
            </a:r>
          </a:p>
          <a:p>
            <a:pPr marL="742950" lvl="1"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Hindus and Muslims could not reach a solution as to how to rule an independent India.</a:t>
            </a:r>
          </a:p>
          <a:p>
            <a:pPr marL="742950" lvl="1" indent="-285750">
              <a:lnSpc>
                <a:spcPct val="90000"/>
              </a:lnSpc>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Eventually, the country was split into India for the Hindus and East &amp; West Pakistan for the Muslims.</a:t>
            </a:r>
          </a:p>
          <a:p>
            <a:pPr marL="285750" indent="-285750">
              <a:lnSpc>
                <a:spcPct val="90000"/>
              </a:lnSpc>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 partition of India led to genocide.</a:t>
            </a:r>
          </a:p>
          <a:p>
            <a:pPr marL="742950" lvl="1" indent="-285750">
              <a:lnSpc>
                <a:spcPct val="90000"/>
              </a:lnSpc>
              <a:buFont typeface="Arial" panose="020B0604020202020204" pitchFamily="34" charset="0"/>
              <a:buChar char="•"/>
            </a:pPr>
            <a:r>
              <a:rPr lang="en-GB" sz="3200" dirty="0">
                <a:solidFill>
                  <a:schemeClr val="tx1">
                    <a:alpha val="90000"/>
                  </a:schemeClr>
                </a:solidFill>
                <a:latin typeface="KBScaredStraight" panose="02000603000000000000" pitchFamily="2" charset="0"/>
                <a:ea typeface="KBScaredStraight" panose="02000603000000000000" pitchFamily="2" charset="0"/>
              </a:rPr>
              <a:t>Hundreds of thousands of people were killed in widespread violence.</a:t>
            </a:r>
            <a:endParaRPr lang="en-US" sz="32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560104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1945.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624" y="1600200"/>
            <a:ext cx="4882376" cy="36576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197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7624" y="1586260"/>
            <a:ext cx="4882376" cy="36576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4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499" y="0"/>
            <a:ext cx="10287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811369" y="70025"/>
            <a:ext cx="10573555" cy="1477328"/>
          </a:xfrm>
          <a:prstGeom prst="rect">
            <a:avLst/>
          </a:prstGeom>
          <a:noFill/>
        </p:spPr>
        <p:txBody>
          <a:bodyPr wrap="square" rtlCol="0">
            <a:spAutoFit/>
          </a:bodyPr>
          <a:lstStyle/>
          <a:p>
            <a:pPr algn="ctr">
              <a:lnSpc>
                <a:spcPct val="90000"/>
              </a:lnSpc>
            </a:pPr>
            <a:r>
              <a:rPr lang="en-US" sz="3200" dirty="0">
                <a:latin typeface="KBScaredStraight" panose="02000603000000000000" pitchFamily="2" charset="0"/>
                <a:ea typeface="KBScaredStraight" panose="02000603000000000000" pitchFamily="2" charset="0"/>
              </a:rPr>
              <a:t>Two Muslim men carrying an old woman to their new home in Pakistan.</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284931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2468737"/>
            <a:ext cx="3519955" cy="2806922"/>
          </a:xfrm>
          <a:prstGeom prst="rect">
            <a:avLst/>
          </a:prstGeom>
          <a:noFill/>
        </p:spPr>
        <p:txBody>
          <a:bodyPr wrap="square" rtlCol="0">
            <a:spAutoFit/>
          </a:bodyPr>
          <a:lstStyle/>
          <a:p>
            <a:pPr algn="ctr">
              <a:lnSpc>
                <a:spcPct val="90000"/>
              </a:lnSpc>
            </a:pPr>
            <a:r>
              <a:rPr lang="en-US" sz="3200" dirty="0">
                <a:latin typeface="KBScaredStraight" panose="02000603000000000000" pitchFamily="2" charset="0"/>
                <a:ea typeface="KBScaredStraight" panose="02000603000000000000" pitchFamily="2" charset="0"/>
              </a:rPr>
              <a:t>Time Magazine cover representing the partition of India – 1947.</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2030" y="0"/>
            <a:ext cx="5205313"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9443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4434" y="-70696"/>
            <a:ext cx="3663182"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hlinkClick r:id="rId3"/>
              </a:rPr>
              <a:t>Gandhi</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97675"/>
            <a:ext cx="10317679" cy="6463308"/>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Gandhi was very much disappointed by the partition; he wanted all Indians to live together peacefully in one country.</a:t>
            </a:r>
          </a:p>
          <a:p>
            <a:pPr marL="914400" lvl="1" indent="-45720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Even though he was Hindu, he felt that all religious groups should be welcomed in India.</a:t>
            </a:r>
          </a:p>
          <a:p>
            <a:pPr marL="457200" indent="-457200">
              <a:lnSpc>
                <a:spcPct val="90000"/>
              </a:lnSpc>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457200" indent="-45720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In </a:t>
            </a:r>
            <a:r>
              <a:rPr lang="en-US" sz="3200" dirty="0">
                <a:solidFill>
                  <a:srgbClr val="FF0000"/>
                </a:solidFill>
                <a:latin typeface="KBScaredStraight" panose="02000603000000000000" pitchFamily="2" charset="0"/>
                <a:ea typeface="KBScaredStraight" panose="02000603000000000000" pitchFamily="2" charset="0"/>
              </a:rPr>
              <a:t>1948</a:t>
            </a:r>
            <a:r>
              <a:rPr lang="en-US" sz="3200" dirty="0">
                <a:latin typeface="KBScaredStraight" panose="02000603000000000000" pitchFamily="2" charset="0"/>
                <a:ea typeface="KBScaredStraight" panose="02000603000000000000" pitchFamily="2" charset="0"/>
              </a:rPr>
              <a:t>, at the age of 78, </a:t>
            </a:r>
            <a:r>
              <a:rPr lang="en-US" sz="3200" dirty="0">
                <a:latin typeface="KBScaredStraight" panose="02000603000000000000" pitchFamily="2" charset="0"/>
                <a:ea typeface="KBScaredStraight" panose="02000603000000000000" pitchFamily="2" charset="0"/>
                <a:hlinkClick r:id="rId4"/>
              </a:rPr>
              <a:t>Mohandas Gandhi was assassinated</a:t>
            </a:r>
            <a:r>
              <a:rPr lang="en-US" sz="3200" dirty="0">
                <a:latin typeface="KBScaredStraight" panose="02000603000000000000" pitchFamily="2" charset="0"/>
                <a:ea typeface="KBScaredStraight" panose="02000603000000000000" pitchFamily="2" charset="0"/>
              </a:rPr>
              <a:t> on his way to a </a:t>
            </a:r>
            <a:r>
              <a:rPr lang="en-US" sz="3200" dirty="0">
                <a:latin typeface="KBScaredStraight" panose="02000603000000000000" pitchFamily="2" charset="0"/>
                <a:ea typeface="KBScaredStraight" panose="02000603000000000000" pitchFamily="2" charset="0"/>
                <a:hlinkClick r:id="rId5"/>
              </a:rPr>
              <a:t>prayer meeting </a:t>
            </a:r>
            <a:r>
              <a:rPr lang="en-US" sz="3200" dirty="0">
                <a:latin typeface="KBScaredStraight" panose="02000603000000000000" pitchFamily="2" charset="0"/>
                <a:ea typeface="KBScaredStraight" panose="02000603000000000000" pitchFamily="2" charset="0"/>
              </a:rPr>
              <a:t>in New Delhi.</a:t>
            </a:r>
          </a:p>
          <a:p>
            <a:pPr marL="914400" lvl="1" indent="-457200">
              <a:lnSpc>
                <a:spcPct val="90000"/>
              </a:lnSpc>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He was shot three times by a high-ranking Brahmin who resented Gandhi’s concern for Muslims.</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109041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34"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9367234" y="1290743"/>
            <a:ext cx="2824766" cy="5244513"/>
          </a:xfrm>
          <a:prstGeom prst="rect">
            <a:avLst/>
          </a:prstGeom>
          <a:noFill/>
        </p:spPr>
        <p:txBody>
          <a:bodyPr wrap="square" rtlCol="0">
            <a:spAutoFit/>
          </a:bodyPr>
          <a:lstStyle/>
          <a:p>
            <a:pPr algn="ctr">
              <a:lnSpc>
                <a:spcPct val="90000"/>
              </a:lnSpc>
            </a:pPr>
            <a:r>
              <a:rPr lang="en-US" sz="2800" dirty="0">
                <a:latin typeface="KBScaredStraight" panose="02000603000000000000" pitchFamily="2" charset="0"/>
                <a:ea typeface="KBScaredStraight" panose="02000603000000000000" pitchFamily="2" charset="0"/>
              </a:rPr>
              <a:t>Memorial where Mohandas Gandhi was assassinated at 5:17 PM on January 30, 1948 on his way to a prayer meeting.</a:t>
            </a:r>
          </a:p>
          <a:p>
            <a:pPr algn="ctr">
              <a:lnSpc>
                <a:spcPct val="90000"/>
              </a:lnSpc>
            </a:pPr>
            <a:endParaRPr lang="en-US" sz="2800" dirty="0">
              <a:latin typeface="KBScaredStraight" panose="02000603000000000000" pitchFamily="2" charset="0"/>
              <a:ea typeface="KBScaredStraight" panose="02000603000000000000" pitchFamily="2" charset="0"/>
            </a:endParaRPr>
          </a:p>
          <a:p>
            <a:pPr algn="ctr">
              <a:lnSpc>
                <a:spcPct val="90000"/>
              </a:lnSpc>
            </a:pPr>
            <a:endParaRPr lang="en-US" sz="2800" dirty="0">
              <a:latin typeface="KBScaredStraight" panose="02000603000000000000" pitchFamily="2" charset="0"/>
              <a:ea typeface="KBScaredStraight" panose="02000603000000000000" pitchFamily="2" charset="0"/>
            </a:endParaRPr>
          </a:p>
          <a:p>
            <a:pPr algn="ctr">
              <a:lnSpc>
                <a:spcPct val="90000"/>
              </a:lnSpc>
            </a:pPr>
            <a:r>
              <a:rPr lang="en-US" sz="2800" dirty="0">
                <a:latin typeface="KBScaredStraight" panose="02000603000000000000" pitchFamily="2" charset="0"/>
                <a:ea typeface="KBScaredStraight" panose="02000603000000000000" pitchFamily="2" charset="0"/>
              </a:rPr>
              <a:t> </a:t>
            </a:r>
            <a:r>
              <a:rPr lang="en-US" sz="2800" dirty="0">
                <a:latin typeface="KBScaredStraight" panose="02000603000000000000" pitchFamily="2" charset="0"/>
                <a:ea typeface="KBScaredStraight" panose="02000603000000000000" pitchFamily="2" charset="0"/>
                <a:hlinkClick r:id="rId3"/>
              </a:rPr>
              <a:t>Gandhi </a:t>
            </a:r>
            <a:r>
              <a:rPr lang="en-US" sz="2800" dirty="0" err="1">
                <a:latin typeface="KBScaredStraight" panose="02000603000000000000" pitchFamily="2" charset="0"/>
                <a:ea typeface="KBScaredStraight" panose="02000603000000000000" pitchFamily="2" charset="0"/>
                <a:hlinkClick r:id="rId3"/>
              </a:rPr>
              <a:t>BrainPOP</a:t>
            </a:r>
            <a:endParaRPr lang="en-US" sz="28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4066691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18262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3" y="914400"/>
            <a:ext cx="12069592" cy="50292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655969" y="1788487"/>
            <a:ext cx="8880060" cy="2800767"/>
          </a:xfrm>
          <a:prstGeom prst="rect">
            <a:avLst/>
          </a:prstGeom>
          <a:noFill/>
        </p:spPr>
        <p:txBody>
          <a:bodyPr wrap="none" lIns="91440" tIns="45720" rIns="91440" bIns="45720">
            <a:spAutoFit/>
          </a:bodyPr>
          <a:lstStyle/>
          <a:p>
            <a:pPr algn="ctr"/>
            <a:r>
              <a:rPr lang="en-US" sz="8800" b="1" cap="none" spc="0" dirty="0">
                <a:ln w="28575">
                  <a:solidFill>
                    <a:schemeClr val="tx1"/>
                  </a:solidFill>
                  <a:prstDash val="solid"/>
                </a:ln>
                <a:solidFill>
                  <a:srgbClr val="FFFFFF"/>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Vietnam’s</a:t>
            </a:r>
          </a:p>
          <a:p>
            <a:pPr algn="ctr"/>
            <a:r>
              <a:rPr lang="en-US" sz="8800" b="1" dirty="0">
                <a:ln w="28575">
                  <a:solidFill>
                    <a:schemeClr val="tx1"/>
                  </a:solidFill>
                  <a:prstDash val="solid"/>
                </a:ln>
                <a:solidFill>
                  <a:srgbClr val="FFFFFF"/>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Independence</a:t>
            </a:r>
            <a:endParaRPr lang="en-US" sz="8800" b="1" cap="none" spc="0" dirty="0">
              <a:ln w="28575">
                <a:solidFill>
                  <a:schemeClr val="tx1"/>
                </a:solidFill>
                <a:prstDash val="solid"/>
              </a:ln>
              <a:solidFill>
                <a:srgbClr val="FFFFFF"/>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endParaRPr>
          </a:p>
        </p:txBody>
      </p:sp>
    </p:spTree>
    <p:extLst>
      <p:ext uri="{BB962C8B-B14F-4D97-AF65-F5344CB8AC3E}">
        <p14:creationId xmlns:p14="http://schemas.microsoft.com/office/powerpoint/2010/main" val="1051370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4945841"/>
          </a:xfrm>
          <a:prstGeom prst="rect">
            <a:avLst/>
          </a:prstGeom>
        </p:spPr>
        <p:txBody>
          <a:bodyPr wrap="square">
            <a:spAutoFit/>
          </a:bodyPr>
          <a:lstStyle/>
          <a:p>
            <a:pPr>
              <a:lnSpc>
                <a:spcPct val="107000"/>
              </a:lnSpc>
              <a:spcAft>
                <a:spcPts val="800"/>
              </a:spcAft>
            </a:pPr>
            <a:endParaRPr lang="en-US" sz="1400" dirty="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a:latin typeface="KG Second Chances Solid" panose="02000000000000000000" pitchFamily="2" charset="0"/>
              </a:rPr>
              <a:t>Standards</a:t>
            </a:r>
          </a:p>
          <a:p>
            <a:endParaRPr lang="en-US" sz="2000" b="1" dirty="0"/>
          </a:p>
          <a:p>
            <a:r>
              <a:rPr lang="en-US" sz="3200" b="1" dirty="0">
                <a:latin typeface="KBScaredStraight" panose="02000603000000000000" pitchFamily="2" charset="0"/>
                <a:ea typeface="KBScaredStraight" panose="02000603000000000000" pitchFamily="2" charset="0"/>
              </a:rPr>
              <a:t>SS7H3 The student will analyze continuity and change in Southern and Eastern Asia leading to the 21st century. </a:t>
            </a:r>
            <a:endParaRPr lang="en-US" sz="3200" dirty="0">
              <a:latin typeface="KBScaredStraight" panose="02000603000000000000" pitchFamily="2" charset="0"/>
              <a:ea typeface="KBScaredStraight" panose="02000603000000000000" pitchFamily="2" charset="0"/>
            </a:endParaRPr>
          </a:p>
          <a:p>
            <a:r>
              <a:rPr lang="en-US" sz="3200" dirty="0">
                <a:latin typeface="KBScaredStraight" panose="02000603000000000000" pitchFamily="2" charset="0"/>
                <a:ea typeface="KBScaredStraight" panose="02000603000000000000" pitchFamily="2" charset="0"/>
              </a:rPr>
              <a:t>a. Describe how nationalism led to independence in </a:t>
            </a:r>
            <a:r>
              <a:rPr lang="en-US" sz="3200" strike="sngStrike" dirty="0">
                <a:latin typeface="KBScaredStraight" panose="02000603000000000000" pitchFamily="2" charset="0"/>
                <a:ea typeface="KBScaredStraight" panose="02000603000000000000" pitchFamily="2" charset="0"/>
              </a:rPr>
              <a:t>India and </a:t>
            </a:r>
            <a:r>
              <a:rPr lang="en-US" sz="3200" dirty="0">
                <a:latin typeface="KBScaredStraight" panose="02000603000000000000" pitchFamily="2" charset="0"/>
                <a:ea typeface="KBScaredStraight" panose="02000603000000000000" pitchFamily="2" charset="0"/>
              </a:rPr>
              <a:t>Vietnam. </a:t>
            </a:r>
          </a:p>
          <a:p>
            <a:endParaRPr lang="en-US" sz="3200" dirty="0">
              <a:latin typeface="KBScaredStraight" panose="02000603000000000000" pitchFamily="2" charset="0"/>
              <a:ea typeface="KBScaredStraight" panose="02000603000000000000" pitchFamily="2" charset="0"/>
            </a:endParaRPr>
          </a:p>
          <a:p>
            <a:endParaRPr lang="en-US" sz="2800" dirty="0"/>
          </a:p>
        </p:txBody>
      </p:sp>
    </p:spTree>
    <p:extLst>
      <p:ext uri="{BB962C8B-B14F-4D97-AF65-F5344CB8AC3E}">
        <p14:creationId xmlns:p14="http://schemas.microsoft.com/office/powerpoint/2010/main" val="28205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rot="5400000">
            <a:off x="3034048" y="-1295400"/>
            <a:ext cx="6858000" cy="9448800"/>
          </a:xfrm>
          <a:prstGeom prst="rect">
            <a:avLst/>
          </a:prstGeom>
        </p:spPr>
      </p:pic>
    </p:spTree>
    <p:extLst>
      <p:ext uri="{BB962C8B-B14F-4D97-AF65-F5344CB8AC3E}">
        <p14:creationId xmlns:p14="http://schemas.microsoft.com/office/powerpoint/2010/main" val="1917556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rot="5400000">
            <a:off x="3220792" y="-1353356"/>
            <a:ext cx="6858000" cy="9770772"/>
          </a:xfrm>
          <a:prstGeom prst="rect">
            <a:avLst/>
          </a:prstGeom>
        </p:spPr>
      </p:pic>
    </p:spTree>
    <p:extLst>
      <p:ext uri="{BB962C8B-B14F-4D97-AF65-F5344CB8AC3E}">
        <p14:creationId xmlns:p14="http://schemas.microsoft.com/office/powerpoint/2010/main" val="2811021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blipFill>
            <a:blip r:embed="rId2"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799" y="0"/>
            <a:ext cx="10058400" cy="6858000"/>
          </a:xfrm>
          <a:prstGeom prst="rect">
            <a:avLst/>
          </a:prstGeom>
          <a:solidFill>
            <a:schemeClr val="bg1">
              <a:alpha val="91000"/>
            </a:schemeClr>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3810" y="0"/>
            <a:ext cx="7519303" cy="1446550"/>
          </a:xfrm>
          <a:prstGeom prst="rect">
            <a:avLst/>
          </a:prstGeom>
          <a:noFill/>
        </p:spPr>
        <p:txBody>
          <a:bodyPr wrap="none" lIns="91440" tIns="45720" rIns="91440" bIns="45720">
            <a:spAutoFit/>
          </a:bodyPr>
          <a:lstStyle/>
          <a:p>
            <a:pPr algn="ctr"/>
            <a:r>
              <a:rPr lang="en-US" sz="88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Background</a:t>
            </a:r>
          </a:p>
        </p:txBody>
      </p:sp>
      <p:sp>
        <p:nvSpPr>
          <p:cNvPr id="9" name="TextBox 8"/>
          <p:cNvSpPr txBox="1"/>
          <p:nvPr/>
        </p:nvSpPr>
        <p:spPr>
          <a:xfrm>
            <a:off x="1195754" y="1446550"/>
            <a:ext cx="9929445"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Vietnam was ruled by </a:t>
            </a:r>
            <a:r>
              <a:rPr lang="en-US" sz="3200" dirty="0">
                <a:solidFill>
                  <a:srgbClr val="FF0000"/>
                </a:solidFill>
                <a:latin typeface="KBScaredStraight" panose="02000603000000000000" pitchFamily="2" charset="0"/>
                <a:ea typeface="KBScaredStraight" panose="02000603000000000000" pitchFamily="2" charset="0"/>
              </a:rPr>
              <a:t>China</a:t>
            </a:r>
            <a:r>
              <a:rPr lang="en-US" sz="3200" dirty="0">
                <a:latin typeface="KBScaredStraight" panose="02000603000000000000" pitchFamily="2" charset="0"/>
                <a:ea typeface="KBScaredStraight" panose="02000603000000000000" pitchFamily="2" charset="0"/>
              </a:rPr>
              <a:t> for a thousand years before it won its independence in 939 CE.</a:t>
            </a:r>
          </a:p>
          <a:p>
            <a:pPr marL="742950" lvl="1"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For many years, the country thrived and was one of the most advanced cultures in Asia.</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However, by the </a:t>
            </a:r>
            <a:r>
              <a:rPr lang="en-US" sz="3200" dirty="0">
                <a:solidFill>
                  <a:srgbClr val="FF0000"/>
                </a:solidFill>
                <a:latin typeface="KBScaredStraight" panose="02000603000000000000" pitchFamily="2" charset="0"/>
                <a:ea typeface="KBScaredStraight" panose="02000603000000000000" pitchFamily="2" charset="0"/>
              </a:rPr>
              <a:t>1900s</a:t>
            </a:r>
            <a:r>
              <a:rPr lang="en-US" sz="3200" dirty="0">
                <a:latin typeface="KBScaredStraight" panose="02000603000000000000" pitchFamily="2" charset="0"/>
                <a:ea typeface="KBScaredStraight" panose="02000603000000000000" pitchFamily="2" charset="0"/>
              </a:rPr>
              <a:t>, it would become another Southeastern Asian country controlled by a </a:t>
            </a:r>
            <a:r>
              <a:rPr lang="en-US" sz="3200" dirty="0">
                <a:solidFill>
                  <a:srgbClr val="FF0000"/>
                </a:solidFill>
                <a:latin typeface="KBScaredStraight" panose="02000603000000000000" pitchFamily="2" charset="0"/>
                <a:ea typeface="KBScaredStraight" panose="02000603000000000000" pitchFamily="2" charset="0"/>
              </a:rPr>
              <a:t>European</a:t>
            </a:r>
            <a:r>
              <a:rPr lang="en-US" sz="3200" dirty="0">
                <a:latin typeface="KBScaredStraight" panose="02000603000000000000" pitchFamily="2" charset="0"/>
                <a:ea typeface="KBScaredStraight" panose="02000603000000000000" pitchFamily="2" charset="0"/>
              </a:rPr>
              <a:t> power.</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012913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p9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182" b="17128"/>
          <a:stretch/>
        </p:blipFill>
        <p:spPr bwMode="auto">
          <a:xfrm>
            <a:off x="908876" y="0"/>
            <a:ext cx="10374248" cy="6858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76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blipFill>
            <a:blip r:embed="rId2"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799" y="0"/>
            <a:ext cx="10058400" cy="6858000"/>
          </a:xfrm>
          <a:prstGeom prst="rect">
            <a:avLst/>
          </a:prstGeom>
          <a:solidFill>
            <a:schemeClr val="bg1">
              <a:alpha val="91000"/>
            </a:schemeClr>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57737" y="0"/>
            <a:ext cx="9051452" cy="1446550"/>
          </a:xfrm>
          <a:prstGeom prst="rect">
            <a:avLst/>
          </a:prstGeom>
          <a:noFill/>
        </p:spPr>
        <p:txBody>
          <a:bodyPr wrap="none" lIns="91440" tIns="45720" rIns="91440" bIns="45720">
            <a:spAutoFit/>
          </a:bodyPr>
          <a:lstStyle/>
          <a:p>
            <a:pPr algn="ctr"/>
            <a:r>
              <a:rPr lang="en-US" sz="88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French Control</a:t>
            </a:r>
          </a:p>
        </p:txBody>
      </p:sp>
      <p:sp>
        <p:nvSpPr>
          <p:cNvPr id="9" name="TextBox 8"/>
          <p:cNvSpPr txBox="1"/>
          <p:nvPr/>
        </p:nvSpPr>
        <p:spPr>
          <a:xfrm>
            <a:off x="1195754" y="1446550"/>
            <a:ext cx="9929445"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FF0000"/>
                </a:solidFill>
                <a:latin typeface="KBScaredStraight" panose="02000603000000000000" pitchFamily="2" charset="0"/>
                <a:ea typeface="KBScaredStraight" panose="02000603000000000000" pitchFamily="2" charset="0"/>
              </a:rPr>
              <a:t>France</a:t>
            </a:r>
            <a:r>
              <a:rPr lang="en-US" sz="3200" dirty="0">
                <a:latin typeface="KBScaredStraight" panose="02000603000000000000" pitchFamily="2" charset="0"/>
                <a:ea typeface="KBScaredStraight" panose="02000603000000000000" pitchFamily="2" charset="0"/>
              </a:rPr>
              <a:t> laid claim to the land area known as </a:t>
            </a:r>
            <a:r>
              <a:rPr lang="en-US" sz="3200" dirty="0">
                <a:solidFill>
                  <a:srgbClr val="FF0000"/>
                </a:solidFill>
                <a:latin typeface="KBScaredStraight" panose="02000603000000000000" pitchFamily="2" charset="0"/>
                <a:ea typeface="KBScaredStraight" panose="02000603000000000000" pitchFamily="2" charset="0"/>
              </a:rPr>
              <a:t>Indochina </a:t>
            </a:r>
            <a:r>
              <a:rPr lang="en-US" sz="3200" dirty="0">
                <a:latin typeface="KBScaredStraight" panose="02000603000000000000" pitchFamily="2" charset="0"/>
                <a:ea typeface="KBScaredStraight" panose="02000603000000000000" pitchFamily="2" charset="0"/>
              </a:rPr>
              <a:t>(now Vietnam) in the 1900s.</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 French wanted control of this land because of its seaports and abundance of natural resources. </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242751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blipFill>
            <a:blip r:embed="rId2"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799" y="0"/>
            <a:ext cx="10058400" cy="6858000"/>
          </a:xfrm>
          <a:prstGeom prst="rect">
            <a:avLst/>
          </a:prstGeom>
          <a:solidFill>
            <a:schemeClr val="bg1">
              <a:alpha val="91000"/>
            </a:schemeClr>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01201" y="0"/>
            <a:ext cx="7364517" cy="1446550"/>
          </a:xfrm>
          <a:prstGeom prst="rect">
            <a:avLst/>
          </a:prstGeom>
          <a:noFill/>
        </p:spPr>
        <p:txBody>
          <a:bodyPr wrap="none" lIns="91440" tIns="45720" rIns="91440" bIns="45720">
            <a:spAutoFit/>
          </a:bodyPr>
          <a:lstStyle/>
          <a:p>
            <a:pPr algn="ctr"/>
            <a:r>
              <a:rPr lang="en-US" sz="88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Nationalism</a:t>
            </a:r>
          </a:p>
        </p:txBody>
      </p:sp>
      <p:sp>
        <p:nvSpPr>
          <p:cNvPr id="9" name="TextBox 8"/>
          <p:cNvSpPr txBox="1"/>
          <p:nvPr/>
        </p:nvSpPr>
        <p:spPr>
          <a:xfrm>
            <a:off x="1195754" y="1446550"/>
            <a:ext cx="9929445"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 people who lived in Indochina had worked hard for generations to maintain independence from China.</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They resented being treated like </a:t>
            </a:r>
            <a:r>
              <a:rPr lang="en-US" sz="3200" dirty="0">
                <a:solidFill>
                  <a:srgbClr val="FF0000"/>
                </a:solidFill>
                <a:latin typeface="KBScaredStraight" panose="02000603000000000000" pitchFamily="2" charset="0"/>
                <a:ea typeface="KBScaredStraight" panose="02000603000000000000" pitchFamily="2" charset="0"/>
              </a:rPr>
              <a:t>second-class</a:t>
            </a:r>
            <a:r>
              <a:rPr lang="en-US" sz="3200" dirty="0">
                <a:latin typeface="KBScaredStraight" panose="02000603000000000000" pitchFamily="2" charset="0"/>
                <a:ea typeface="KBScaredStraight" panose="02000603000000000000" pitchFamily="2" charset="0"/>
              </a:rPr>
              <a:t> citizens in their own country by the French.</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Soon, nationalism was on the rise and it was directed at the French colony leaders. </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406100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blipFill>
            <a:blip r:embed="rId2"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799" y="0"/>
            <a:ext cx="10058400" cy="6858000"/>
          </a:xfrm>
          <a:prstGeom prst="rect">
            <a:avLst/>
          </a:prstGeom>
          <a:solidFill>
            <a:schemeClr val="bg1">
              <a:alpha val="91000"/>
            </a:schemeClr>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03797" y="0"/>
            <a:ext cx="7159332" cy="1446550"/>
          </a:xfrm>
          <a:prstGeom prst="rect">
            <a:avLst/>
          </a:prstGeom>
          <a:noFill/>
        </p:spPr>
        <p:txBody>
          <a:bodyPr wrap="none" lIns="91440" tIns="45720" rIns="91440" bIns="45720">
            <a:spAutoFit/>
          </a:bodyPr>
          <a:lstStyle/>
          <a:p>
            <a:pPr algn="ctr"/>
            <a:r>
              <a:rPr lang="en-US" sz="8800" b="1"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Ho Chi Minh</a:t>
            </a:r>
            <a:endParaRPr lang="en-US" sz="88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endParaRPr>
          </a:p>
        </p:txBody>
      </p:sp>
      <p:sp>
        <p:nvSpPr>
          <p:cNvPr id="9" name="TextBox 8"/>
          <p:cNvSpPr txBox="1"/>
          <p:nvPr/>
        </p:nvSpPr>
        <p:spPr>
          <a:xfrm>
            <a:off x="1195754" y="1404346"/>
            <a:ext cx="9929445" cy="5509200"/>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Ho Chi Minh was a young man who began to fight for independence from the French.</a:t>
            </a:r>
          </a:p>
          <a:p>
            <a:pPr marL="285750" indent="-285750">
              <a:buFont typeface="Arial" panose="020B0604020202020204" pitchFamily="34" charset="0"/>
              <a:buChar char="•"/>
            </a:pPr>
            <a:endParaRPr lang="en-US" sz="12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He believed that the </a:t>
            </a:r>
            <a:r>
              <a:rPr lang="en-US" sz="3000" dirty="0">
                <a:solidFill>
                  <a:srgbClr val="FF0000"/>
                </a:solidFill>
                <a:latin typeface="KBScaredStraight" panose="02000603000000000000" pitchFamily="2" charset="0"/>
                <a:ea typeface="KBScaredStraight" panose="02000603000000000000" pitchFamily="2" charset="0"/>
              </a:rPr>
              <a:t>Communist</a:t>
            </a:r>
            <a:r>
              <a:rPr lang="en-US" sz="3000" dirty="0">
                <a:latin typeface="KBScaredStraight" panose="02000603000000000000" pitchFamily="2" charset="0"/>
                <a:ea typeface="KBScaredStraight" panose="02000603000000000000" pitchFamily="2" charset="0"/>
              </a:rPr>
              <a:t> Party was the way to go because they often spoke against </a:t>
            </a:r>
            <a:r>
              <a:rPr lang="en-US" sz="3000" dirty="0">
                <a:solidFill>
                  <a:srgbClr val="FF0000"/>
                </a:solidFill>
                <a:latin typeface="KBScaredStraight" panose="02000603000000000000" pitchFamily="2" charset="0"/>
                <a:ea typeface="KBScaredStraight" panose="02000603000000000000" pitchFamily="2" charset="0"/>
              </a:rPr>
              <a:t>European colonial powers.</a:t>
            </a:r>
          </a:p>
          <a:p>
            <a:pPr marL="285750" indent="-285750">
              <a:buFont typeface="Arial" panose="020B0604020202020204" pitchFamily="34" charset="0"/>
              <a:buChar char="•"/>
            </a:pPr>
            <a:endParaRPr lang="en-US" sz="12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In the 1930s, he organized the Indochinese Communist Party and staged protests against the French.</a:t>
            </a:r>
          </a:p>
          <a:p>
            <a:pPr marL="742950" lvl="1" indent="-28575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The French rulers arrested many of the members, and Minh had to flee the country to escape the death penalty.</a:t>
            </a:r>
          </a:p>
          <a:p>
            <a:pPr marL="285750" indent="-28575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951815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95492" y="3584918"/>
            <a:ext cx="3784209" cy="3046988"/>
          </a:xfrm>
          <a:prstGeom prst="rect">
            <a:avLst/>
          </a:prstGeom>
          <a:noFill/>
        </p:spPr>
        <p:txBody>
          <a:bodyPr wrap="square" rtlCol="0">
            <a:spAutoFit/>
          </a:bodyPr>
          <a:lstStyle/>
          <a:p>
            <a:pPr algn="ctr"/>
            <a:r>
              <a:rPr lang="en-US" sz="3200" dirty="0">
                <a:latin typeface="KBScaredStraight" panose="02000603000000000000" pitchFamily="2" charset="0"/>
                <a:ea typeface="KBScaredStraight" panose="02000603000000000000" pitchFamily="2" charset="0"/>
              </a:rPr>
              <a:t>Ho Chi Minh – Indochinese Delegate to French Communist Congress in 1921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8806" y="0"/>
            <a:ext cx="4174388"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7055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blipFill>
            <a:blip r:embed="rId2"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799" y="0"/>
            <a:ext cx="10058400" cy="6858000"/>
          </a:xfrm>
          <a:prstGeom prst="rect">
            <a:avLst/>
          </a:prstGeom>
          <a:solidFill>
            <a:schemeClr val="bg1">
              <a:alpha val="91000"/>
            </a:schemeClr>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77246" y="0"/>
            <a:ext cx="5612434" cy="1446550"/>
          </a:xfrm>
          <a:prstGeom prst="rect">
            <a:avLst/>
          </a:prstGeom>
          <a:noFill/>
        </p:spPr>
        <p:txBody>
          <a:bodyPr wrap="none" lIns="91440" tIns="45720" rIns="91440" bIns="45720">
            <a:spAutoFit/>
          </a:bodyPr>
          <a:lstStyle/>
          <a:p>
            <a:pPr algn="ctr"/>
            <a:r>
              <a:rPr lang="en-US" sz="8800" b="1"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Vietminh</a:t>
            </a:r>
            <a:endParaRPr lang="en-US" sz="88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endParaRPr>
          </a:p>
        </p:txBody>
      </p:sp>
      <p:sp>
        <p:nvSpPr>
          <p:cNvPr id="9" name="TextBox 8"/>
          <p:cNvSpPr txBox="1"/>
          <p:nvPr/>
        </p:nvSpPr>
        <p:spPr>
          <a:xfrm>
            <a:off x="1195754" y="1446550"/>
            <a:ext cx="9929445" cy="618630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On September 2, 1945, Ho Chi Minh declared Vietnam’s </a:t>
            </a:r>
            <a:r>
              <a:rPr lang="en-US" sz="2800" dirty="0">
                <a:solidFill>
                  <a:srgbClr val="FF0000"/>
                </a:solidFill>
                <a:latin typeface="KBScaredStraight" panose="02000603000000000000" pitchFamily="2" charset="0"/>
                <a:ea typeface="KBScaredStraight" panose="02000603000000000000" pitchFamily="2" charset="0"/>
              </a:rPr>
              <a:t>independence</a:t>
            </a:r>
            <a:r>
              <a:rPr lang="en-US" sz="2800" dirty="0">
                <a:latin typeface="KBScaredStraight" panose="02000603000000000000" pitchFamily="2" charset="0"/>
                <a:ea typeface="KBScaredStraight" panose="02000603000000000000" pitchFamily="2" charset="0"/>
              </a:rPr>
              <a:t> from France.</a:t>
            </a:r>
          </a:p>
          <a:p>
            <a:pPr marL="742950" lvl="1"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He created the </a:t>
            </a:r>
            <a:r>
              <a:rPr lang="en-US" sz="2800" dirty="0">
                <a:solidFill>
                  <a:srgbClr val="FF0000"/>
                </a:solidFill>
                <a:latin typeface="KBScaredStraight" panose="02000603000000000000" pitchFamily="2" charset="0"/>
                <a:ea typeface="KBScaredStraight" panose="02000603000000000000" pitchFamily="2" charset="0"/>
              </a:rPr>
              <a:t>Vietminh</a:t>
            </a:r>
            <a:r>
              <a:rPr lang="en-US" sz="2800" dirty="0">
                <a:latin typeface="KBScaredStraight" panose="02000603000000000000" pitchFamily="2" charset="0"/>
                <a:ea typeface="KBScaredStraight" panose="02000603000000000000" pitchFamily="2" charset="0"/>
              </a:rPr>
              <a:t> League, a </a:t>
            </a:r>
            <a:r>
              <a:rPr lang="en-US" sz="2800" dirty="0">
                <a:solidFill>
                  <a:srgbClr val="FF0000"/>
                </a:solidFill>
                <a:latin typeface="KBScaredStraight" panose="02000603000000000000" pitchFamily="2" charset="0"/>
                <a:ea typeface="KBScaredStraight" panose="02000603000000000000" pitchFamily="2" charset="0"/>
              </a:rPr>
              <a:t>guerrilla</a:t>
            </a:r>
            <a:r>
              <a:rPr lang="en-US" sz="2800" dirty="0">
                <a:latin typeface="KBScaredStraight" panose="02000603000000000000" pitchFamily="2" charset="0"/>
                <a:ea typeface="KBScaredStraight" panose="02000603000000000000" pitchFamily="2" charset="0"/>
              </a:rPr>
              <a:t> army, to fight against the French.</a:t>
            </a:r>
          </a:p>
          <a:p>
            <a:pPr marL="742950" lvl="1"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Vietminh received assistance from </a:t>
            </a:r>
            <a:r>
              <a:rPr lang="en-US" sz="2800" dirty="0">
                <a:solidFill>
                  <a:srgbClr val="FF0000"/>
                </a:solidFill>
                <a:latin typeface="KBScaredStraight" panose="02000603000000000000" pitchFamily="2" charset="0"/>
                <a:ea typeface="KBScaredStraight" panose="02000603000000000000" pitchFamily="2" charset="0"/>
              </a:rPr>
              <a:t>China</a:t>
            </a:r>
            <a:r>
              <a:rPr lang="en-US" sz="2800" dirty="0">
                <a:latin typeface="KBScaredStraight" panose="02000603000000000000" pitchFamily="2" charset="0"/>
                <a:ea typeface="KBScaredStraight" panose="02000603000000000000" pitchFamily="2" charset="0"/>
              </a:rPr>
              <a:t> and the </a:t>
            </a:r>
            <a:r>
              <a:rPr lang="en-US" sz="2800" dirty="0">
                <a:solidFill>
                  <a:srgbClr val="FF0000"/>
                </a:solidFill>
                <a:latin typeface="KBScaredStraight" panose="02000603000000000000" pitchFamily="2" charset="0"/>
                <a:ea typeface="KBScaredStraight" panose="02000603000000000000" pitchFamily="2" charset="0"/>
              </a:rPr>
              <a:t>Soviet Union.</a:t>
            </a:r>
          </a:p>
          <a:p>
            <a:pPr lvl="1"/>
            <a:r>
              <a:rPr lang="en-US" sz="2800" dirty="0">
                <a:latin typeface="KBScaredStraight" panose="02000603000000000000" pitchFamily="2" charset="0"/>
                <a:ea typeface="KBScaredStraight" panose="02000603000000000000" pitchFamily="2" charset="0"/>
              </a:rPr>
              <a:t> </a:t>
            </a:r>
          </a:p>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For 8 years, the Vietminh fought the French without much success until 1954 when they defeated a French military camp at </a:t>
            </a:r>
            <a:r>
              <a:rPr lang="en-US" sz="2800" dirty="0" err="1">
                <a:solidFill>
                  <a:srgbClr val="FF0000"/>
                </a:solidFill>
                <a:latin typeface="KBScaredStraight" panose="02000603000000000000" pitchFamily="2" charset="0"/>
                <a:ea typeface="KBScaredStraight" panose="02000603000000000000" pitchFamily="2" charset="0"/>
              </a:rPr>
              <a:t>Dien</a:t>
            </a:r>
            <a:r>
              <a:rPr lang="en-US" sz="2800" dirty="0">
                <a:solidFill>
                  <a:srgbClr val="FF0000"/>
                </a:solidFill>
                <a:latin typeface="KBScaredStraight" panose="02000603000000000000" pitchFamily="2" charset="0"/>
                <a:ea typeface="KBScaredStraight" panose="02000603000000000000" pitchFamily="2" charset="0"/>
              </a:rPr>
              <a:t> Bien </a:t>
            </a:r>
            <a:r>
              <a:rPr lang="en-US" sz="2800" dirty="0" err="1">
                <a:solidFill>
                  <a:srgbClr val="FF0000"/>
                </a:solidFill>
                <a:latin typeface="KBScaredStraight" panose="02000603000000000000" pitchFamily="2" charset="0"/>
                <a:ea typeface="KBScaredStraight" panose="02000603000000000000" pitchFamily="2" charset="0"/>
              </a:rPr>
              <a:t>Phu</a:t>
            </a:r>
            <a:r>
              <a:rPr lang="en-US" sz="2800" dirty="0">
                <a:latin typeface="KBScaredStraight" panose="02000603000000000000" pitchFamily="2" charset="0"/>
                <a:ea typeface="KBScaredStraight" panose="02000603000000000000" pitchFamily="2" charset="0"/>
              </a:rPr>
              <a:t>. </a:t>
            </a:r>
          </a:p>
          <a:p>
            <a:pPr marL="285750" indent="-28575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After this Vietminh victory, the French finally decided to surrender control of the country to Ho Chi Minh.</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540168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57268" y="5981319"/>
            <a:ext cx="9929445" cy="584775"/>
          </a:xfrm>
          <a:prstGeom prst="rect">
            <a:avLst/>
          </a:prstGeom>
          <a:noFill/>
        </p:spPr>
        <p:txBody>
          <a:bodyPr wrap="square" rtlCol="0">
            <a:spAutoFit/>
          </a:bodyPr>
          <a:lstStyle/>
          <a:p>
            <a:r>
              <a:rPr lang="en-US" sz="3200" dirty="0">
                <a:latin typeface="KBScaredStraight" panose="02000603000000000000" pitchFamily="2" charset="0"/>
                <a:ea typeface="KBScaredStraight" panose="02000603000000000000" pitchFamily="2" charset="0"/>
              </a:rPr>
              <a:t>Ho Chi Minh with Vietminh in 1950</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1047" y="1143000"/>
            <a:ext cx="4329905" cy="4572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234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Vie</a:t>
            </a:r>
          </a:p>
        </p:txBody>
      </p:sp>
      <p:sp>
        <p:nvSpPr>
          <p:cNvPr id="9" name="TextBox 8"/>
          <p:cNvSpPr txBox="1"/>
          <p:nvPr/>
        </p:nvSpPr>
        <p:spPr>
          <a:xfrm>
            <a:off x="1" y="5949601"/>
            <a:ext cx="12192000" cy="954107"/>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Vietnamese soldiers resting between advances in a trench at      </a:t>
            </a:r>
            <a:r>
              <a:rPr lang="en-US" sz="2800" dirty="0" err="1">
                <a:latin typeface="KBScaredStraight" panose="02000603000000000000" pitchFamily="2" charset="0"/>
                <a:ea typeface="KBScaredStraight" panose="02000603000000000000" pitchFamily="2" charset="0"/>
              </a:rPr>
              <a:t>Dien</a:t>
            </a:r>
            <a:r>
              <a:rPr lang="en-US" sz="2800" dirty="0">
                <a:latin typeface="KBScaredStraight" panose="02000603000000000000" pitchFamily="2" charset="0"/>
                <a:ea typeface="KBScaredStraight" panose="02000603000000000000" pitchFamily="2" charset="0"/>
              </a:rPr>
              <a:t> Bien </a:t>
            </a:r>
            <a:r>
              <a:rPr lang="en-US" sz="2800" dirty="0" err="1">
                <a:latin typeface="KBScaredStraight" panose="02000603000000000000" pitchFamily="2" charset="0"/>
                <a:ea typeface="KBScaredStraight" panose="02000603000000000000" pitchFamily="2" charset="0"/>
              </a:rPr>
              <a:t>Phu</a:t>
            </a:r>
            <a:r>
              <a:rPr lang="en-US" sz="2800" dirty="0">
                <a:latin typeface="KBScaredStraight" panose="02000603000000000000" pitchFamily="2" charset="0"/>
                <a:ea typeface="KBScaredStraight" panose="02000603000000000000" pitchFamily="2" charset="0"/>
              </a:rPr>
              <a:t> – 1954.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3500" y="136888"/>
            <a:ext cx="4445000" cy="57531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2605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49810" y="-70696"/>
            <a:ext cx="9892387" cy="1107996"/>
          </a:xfrm>
          <a:prstGeom prst="rect">
            <a:avLst/>
          </a:prstGeom>
          <a:noFill/>
        </p:spPr>
        <p:txBody>
          <a:bodyPr wrap="none" lIns="91440" tIns="45720" rIns="91440" bIns="45720">
            <a:spAutoFit/>
          </a:bodyPr>
          <a:lstStyle/>
          <a:p>
            <a:pPr algn="ctr"/>
            <a:r>
              <a:rPr lang="en-US" sz="6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East India Trading Co.</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122363"/>
            <a:ext cx="10317679" cy="4579715"/>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In the </a:t>
            </a:r>
            <a:r>
              <a:rPr lang="en-US" sz="3600" dirty="0">
                <a:solidFill>
                  <a:srgbClr val="FF0000"/>
                </a:solidFill>
                <a:latin typeface="KBScaredStraight" panose="02000603000000000000" pitchFamily="2" charset="0"/>
                <a:ea typeface="KBScaredStraight" panose="02000603000000000000" pitchFamily="2" charset="0"/>
              </a:rPr>
              <a:t>1601</a:t>
            </a:r>
            <a:r>
              <a:rPr lang="en-US" sz="3600" dirty="0">
                <a:latin typeface="KBScaredStraight" panose="02000603000000000000" pitchFamily="2" charset="0"/>
                <a:ea typeface="KBScaredStraight" panose="02000603000000000000" pitchFamily="2" charset="0"/>
              </a:rPr>
              <a:t>, </a:t>
            </a:r>
            <a:r>
              <a:rPr lang="en-US" sz="3600" dirty="0">
                <a:solidFill>
                  <a:srgbClr val="FF0000"/>
                </a:solidFill>
                <a:latin typeface="KBScaredStraight" panose="02000603000000000000" pitchFamily="2" charset="0"/>
                <a:ea typeface="KBScaredStraight" panose="02000603000000000000" pitchFamily="2" charset="0"/>
              </a:rPr>
              <a:t>Great Britain came to India through the East India Trading Company</a:t>
            </a:r>
            <a:r>
              <a:rPr lang="en-US" sz="3600" dirty="0">
                <a:latin typeface="KBScaredStraight" panose="02000603000000000000" pitchFamily="2" charset="0"/>
                <a:ea typeface="KBScaredStraight" panose="02000603000000000000" pitchFamily="2" charset="0"/>
              </a:rPr>
              <a:t> to set up trading forts.</a:t>
            </a:r>
          </a:p>
          <a:p>
            <a:pPr marL="742950" lvl="1"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At first, they were only looking to trade goods (ivory, gold, silks, dyes) and spices (cinnamon, saffron, pepper, sugar, vanilla).</a:t>
            </a:r>
          </a:p>
          <a:p>
            <a:pPr marL="742950" lvl="1"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By </a:t>
            </a:r>
            <a:r>
              <a:rPr lang="en-US" sz="3600" dirty="0">
                <a:solidFill>
                  <a:srgbClr val="FF0000"/>
                </a:solidFill>
                <a:latin typeface="KBScaredStraight" panose="02000603000000000000" pitchFamily="2" charset="0"/>
                <a:ea typeface="KBScaredStraight" panose="02000603000000000000" pitchFamily="2" charset="0"/>
              </a:rPr>
              <a:t>1760</a:t>
            </a:r>
            <a:r>
              <a:rPr lang="en-US" sz="3600" dirty="0">
                <a:latin typeface="KBScaredStraight" panose="02000603000000000000" pitchFamily="2" charset="0"/>
                <a:ea typeface="KBScaredStraight" panose="02000603000000000000" pitchFamily="2" charset="0"/>
              </a:rPr>
              <a:t>, Britain had </a:t>
            </a:r>
            <a:r>
              <a:rPr lang="en-US" sz="3600" dirty="0">
                <a:solidFill>
                  <a:srgbClr val="FF0000"/>
                </a:solidFill>
                <a:latin typeface="KBScaredStraight" panose="02000603000000000000" pitchFamily="2" charset="0"/>
                <a:ea typeface="KBScaredStraight" panose="02000603000000000000" pitchFamily="2" charset="0"/>
              </a:rPr>
              <a:t>gained political and economic power over India.  </a:t>
            </a:r>
          </a:p>
        </p:txBody>
      </p:sp>
    </p:spTree>
    <p:extLst>
      <p:ext uri="{BB962C8B-B14F-4D97-AF65-F5344CB8AC3E}">
        <p14:creationId xmlns:p14="http://schemas.microsoft.com/office/powerpoint/2010/main" val="646368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9151" y="6026875"/>
            <a:ext cx="11854111" cy="584775"/>
          </a:xfrm>
          <a:prstGeom prst="rect">
            <a:avLst/>
          </a:prstGeom>
          <a:noFill/>
        </p:spPr>
        <p:txBody>
          <a:bodyPr wrap="square" rtlCol="0">
            <a:spAutoFit/>
          </a:bodyPr>
          <a:lstStyle/>
          <a:p>
            <a:pPr algn="ctr"/>
            <a:r>
              <a:rPr lang="en-US" sz="3200" dirty="0">
                <a:latin typeface="KBScaredStraight" panose="02000603000000000000" pitchFamily="2" charset="0"/>
                <a:ea typeface="KBScaredStraight" panose="02000603000000000000" pitchFamily="2" charset="0"/>
              </a:rPr>
              <a:t>Vietminh troops celebrating after French surrender.</a:t>
            </a:r>
          </a:p>
        </p:txBody>
      </p:sp>
      <p:pic>
        <p:nvPicPr>
          <p:cNvPr id="4" name="Picture 3"/>
          <p:cNvPicPr>
            <a:picLocks noChangeAspect="1"/>
          </p:cNvPicPr>
          <p:nvPr/>
        </p:nvPicPr>
        <p:blipFill>
          <a:blip r:embed="rId2" cstate="print"/>
          <a:stretch>
            <a:fillRect/>
          </a:stretch>
        </p:blipFill>
        <p:spPr>
          <a:xfrm>
            <a:off x="1445092" y="155938"/>
            <a:ext cx="9301816" cy="54864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4886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663" y="195738"/>
            <a:ext cx="12299324" cy="507831"/>
          </a:xfrm>
          <a:prstGeom prst="rect">
            <a:avLst/>
          </a:prstGeom>
          <a:noFill/>
        </p:spPr>
        <p:txBody>
          <a:bodyPr wrap="square" rtlCol="0">
            <a:spAutoFit/>
          </a:bodyPr>
          <a:lstStyle/>
          <a:p>
            <a:pPr algn="ctr"/>
            <a:r>
              <a:rPr lang="en-US" sz="2700" dirty="0">
                <a:latin typeface="KBScaredStraight" panose="02000603000000000000" pitchFamily="2" charset="0"/>
                <a:ea typeface="KBScaredStraight" panose="02000603000000000000" pitchFamily="2" charset="0"/>
              </a:rPr>
              <a:t>French troops leaving (in jeep) as Vietminh (back left) take over Hanoi.</a:t>
            </a:r>
          </a:p>
        </p:txBody>
      </p:sp>
      <p:pic>
        <p:nvPicPr>
          <p:cNvPr id="6" name="Picture 5"/>
          <p:cNvPicPr>
            <a:picLocks noChangeAspect="1"/>
          </p:cNvPicPr>
          <p:nvPr/>
        </p:nvPicPr>
        <p:blipFill>
          <a:blip r:embed="rId2" cstate="print"/>
          <a:stretch>
            <a:fillRect/>
          </a:stretch>
        </p:blipFill>
        <p:spPr>
          <a:xfrm>
            <a:off x="1398357" y="939715"/>
            <a:ext cx="9395285" cy="54864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4828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blipFill>
            <a:blip r:embed="rId2"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799" y="0"/>
            <a:ext cx="10058400" cy="6858000"/>
          </a:xfrm>
          <a:prstGeom prst="rect">
            <a:avLst/>
          </a:prstGeom>
          <a:solidFill>
            <a:schemeClr val="bg1">
              <a:alpha val="91000"/>
            </a:schemeClr>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50161" y="0"/>
            <a:ext cx="5618847" cy="1200329"/>
          </a:xfrm>
          <a:prstGeom prst="rect">
            <a:avLst/>
          </a:prstGeom>
          <a:noFill/>
        </p:spPr>
        <p:txBody>
          <a:bodyPr wrap="none" lIns="91440" tIns="45720" rIns="91440" bIns="45720">
            <a:spAutoFit/>
          </a:bodyPr>
          <a:lstStyle/>
          <a:p>
            <a:pPr algn="ctr"/>
            <a:r>
              <a:rPr lang="en-US" sz="72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17</a:t>
            </a:r>
            <a:r>
              <a:rPr lang="en-US" sz="7200" b="1" cap="none" spc="0" baseline="3000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th</a:t>
            </a:r>
            <a:r>
              <a:rPr lang="en-US" sz="72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 Parallel</a:t>
            </a:r>
          </a:p>
        </p:txBody>
      </p:sp>
      <p:sp>
        <p:nvSpPr>
          <p:cNvPr id="9" name="TextBox 8"/>
          <p:cNvSpPr txBox="1"/>
          <p:nvPr/>
        </p:nvSpPr>
        <p:spPr>
          <a:xfrm>
            <a:off x="1195754" y="1122363"/>
            <a:ext cx="9929445" cy="618630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two sides went to </a:t>
            </a:r>
            <a:r>
              <a:rPr lang="en-US" sz="2800" dirty="0">
                <a:solidFill>
                  <a:srgbClr val="FF0000"/>
                </a:solidFill>
                <a:latin typeface="KBScaredStraight" panose="02000603000000000000" pitchFamily="2" charset="0"/>
                <a:ea typeface="KBScaredStraight" panose="02000603000000000000" pitchFamily="2" charset="0"/>
              </a:rPr>
              <a:t>Geneva</a:t>
            </a:r>
            <a:r>
              <a:rPr lang="en-US" sz="2800" dirty="0">
                <a:latin typeface="KBScaredStraight" panose="02000603000000000000" pitchFamily="2" charset="0"/>
                <a:ea typeface="KBScaredStraight" panose="02000603000000000000" pitchFamily="2" charset="0"/>
              </a:rPr>
              <a:t>, Switzerland for a conference to end French involvement in Vietnam.</a:t>
            </a:r>
          </a:p>
          <a:p>
            <a:pPr marL="285750" indent="-285750">
              <a:buFont typeface="Arial" panose="020B0604020202020204" pitchFamily="34" charset="0"/>
              <a:buChar char="•"/>
            </a:pPr>
            <a:endParaRPr lang="en-US" sz="14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US also attended and was alarmed at the idea of Minh &amp; the Communist Party ruling Vietnam.</a:t>
            </a:r>
          </a:p>
          <a:p>
            <a:pPr marL="742950" lvl="1"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US used its influence to have the country split into two parts (at the </a:t>
            </a:r>
            <a:r>
              <a:rPr lang="en-US" sz="2800" dirty="0">
                <a:solidFill>
                  <a:srgbClr val="FF0000"/>
                </a:solidFill>
                <a:latin typeface="KBScaredStraight" panose="02000603000000000000" pitchFamily="2" charset="0"/>
                <a:ea typeface="KBScaredStraight" panose="02000603000000000000" pitchFamily="2" charset="0"/>
              </a:rPr>
              <a:t>17</a:t>
            </a:r>
            <a:r>
              <a:rPr lang="en-US" sz="2800" baseline="30000" dirty="0">
                <a:solidFill>
                  <a:srgbClr val="FF0000"/>
                </a:solidFill>
                <a:latin typeface="KBScaredStraight" panose="02000603000000000000" pitchFamily="2" charset="0"/>
                <a:ea typeface="KBScaredStraight" panose="02000603000000000000" pitchFamily="2" charset="0"/>
              </a:rPr>
              <a:t>th</a:t>
            </a:r>
            <a:r>
              <a:rPr lang="en-US" sz="2800" dirty="0">
                <a:solidFill>
                  <a:srgbClr val="FF0000"/>
                </a:solidFill>
                <a:latin typeface="KBScaredStraight" panose="02000603000000000000" pitchFamily="2" charset="0"/>
                <a:ea typeface="KBScaredStraight" panose="02000603000000000000" pitchFamily="2" charset="0"/>
              </a:rPr>
              <a:t> Parallel</a:t>
            </a:r>
            <a:r>
              <a:rPr lang="en-US" sz="2800" dirty="0">
                <a:latin typeface="KBScaredStraight" panose="02000603000000000000" pitchFamily="2" charset="0"/>
                <a:ea typeface="KBScaredStraight" panose="02000603000000000000" pitchFamily="2" charset="0"/>
              </a:rPr>
              <a:t>), with Minh in control of the </a:t>
            </a:r>
            <a:r>
              <a:rPr lang="en-US" sz="2800" dirty="0">
                <a:solidFill>
                  <a:srgbClr val="FF0000"/>
                </a:solidFill>
                <a:latin typeface="KBScaredStraight" panose="02000603000000000000" pitchFamily="2" charset="0"/>
                <a:ea typeface="KBScaredStraight" panose="02000603000000000000" pitchFamily="2" charset="0"/>
              </a:rPr>
              <a:t>northern</a:t>
            </a:r>
            <a:r>
              <a:rPr lang="en-US" sz="2800" dirty="0">
                <a:latin typeface="KBScaredStraight" panose="02000603000000000000" pitchFamily="2" charset="0"/>
                <a:ea typeface="KBScaredStraight" panose="02000603000000000000" pitchFamily="2" charset="0"/>
              </a:rPr>
              <a:t> region and the US in charge of the southern region.</a:t>
            </a:r>
          </a:p>
          <a:p>
            <a:pPr marL="742950" lvl="1" indent="-285750">
              <a:buFont typeface="Arial" panose="020B0604020202020204" pitchFamily="34" charset="0"/>
              <a:buChar char="•"/>
            </a:pPr>
            <a:endParaRPr lang="en-US" sz="14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plan was to keep Vietnam split until the country was stabilized, and then to let the people vote on what kind of government they wanted to country to have.</a:t>
            </a:r>
          </a:p>
          <a:p>
            <a:pPr marL="285750" indent="-28575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289764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6973" y="1698338"/>
            <a:ext cx="4023361" cy="1569660"/>
          </a:xfrm>
          <a:prstGeom prst="rect">
            <a:avLst/>
          </a:prstGeom>
          <a:noFill/>
        </p:spPr>
        <p:txBody>
          <a:bodyPr wrap="square" rtlCol="0">
            <a:spAutoFit/>
          </a:bodyPr>
          <a:lstStyle/>
          <a:p>
            <a:pPr algn="ctr"/>
            <a:r>
              <a:rPr lang="en-US" sz="3200" dirty="0">
                <a:latin typeface="KBScaredStraight" panose="02000603000000000000" pitchFamily="2" charset="0"/>
                <a:ea typeface="KBScaredStraight" panose="02000603000000000000" pitchFamily="2" charset="0"/>
              </a:rPr>
              <a:t>Division of Vietnam after Geneva Conference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7306" y="0"/>
            <a:ext cx="3597387"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6824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5777766"/>
            <a:ext cx="12192000" cy="830997"/>
          </a:xfrm>
          <a:prstGeom prst="rect">
            <a:avLst/>
          </a:prstGeom>
          <a:noFill/>
        </p:spPr>
        <p:txBody>
          <a:bodyPr wrap="square" rtlCol="0">
            <a:spAutoFit/>
          </a:bodyPr>
          <a:lstStyle/>
          <a:p>
            <a:pPr algn="ctr"/>
            <a:r>
              <a:rPr lang="en-US" sz="2400" dirty="0">
                <a:latin typeface="KBScaredStraight" panose="02000603000000000000" pitchFamily="2" charset="0"/>
                <a:ea typeface="KBScaredStraight" panose="02000603000000000000" pitchFamily="2" charset="0"/>
              </a:rPr>
              <a:t>“</a:t>
            </a:r>
            <a:r>
              <a:rPr lang="en-US" sz="2400" dirty="0">
                <a:effectLst/>
                <a:latin typeface="KBScaredStraight" panose="02000603000000000000" pitchFamily="2" charset="0"/>
                <a:ea typeface="KBScaredStraight" panose="02000603000000000000" pitchFamily="2" charset="0"/>
              </a:rPr>
              <a:t>Up to a million refugees left communist North Vietna</a:t>
            </a:r>
            <a:r>
              <a:rPr lang="en-US" sz="2400" dirty="0">
                <a:latin typeface="KBScaredStraight" panose="02000603000000000000" pitchFamily="2" charset="0"/>
                <a:ea typeface="KBScaredStraight" panose="02000603000000000000" pitchFamily="2" charset="0"/>
              </a:rPr>
              <a:t>m</a:t>
            </a:r>
            <a:r>
              <a:rPr lang="en-US" sz="2400" dirty="0">
                <a:effectLst/>
                <a:latin typeface="KBScaredStraight" panose="02000603000000000000" pitchFamily="2" charset="0"/>
                <a:ea typeface="KBScaredStraight" panose="02000603000000000000" pitchFamily="2" charset="0"/>
              </a:rPr>
              <a:t> during Operation Passage to Freedom after the country was partitioned.”</a:t>
            </a:r>
            <a:endParaRPr lang="en-US" sz="2400" dirty="0">
              <a:latin typeface="KBScaredStraight" panose="02000603000000000000" pitchFamily="2" charset="0"/>
              <a:ea typeface="KBScaredStraight" panose="02000603000000000000"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100" y="145683"/>
            <a:ext cx="4468416" cy="548640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795" y="145683"/>
            <a:ext cx="4394926" cy="54864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0122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blipFill>
            <a:blip r:embed="rId2"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799" y="0"/>
            <a:ext cx="10058400" cy="6858000"/>
          </a:xfrm>
          <a:prstGeom prst="rect">
            <a:avLst/>
          </a:prstGeom>
          <a:solidFill>
            <a:schemeClr val="bg1">
              <a:alpha val="91000"/>
            </a:schemeClr>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31530" y="0"/>
            <a:ext cx="8303876" cy="1446550"/>
          </a:xfrm>
          <a:prstGeom prst="rect">
            <a:avLst/>
          </a:prstGeom>
          <a:noFill/>
        </p:spPr>
        <p:txBody>
          <a:bodyPr wrap="none" lIns="91440" tIns="45720" rIns="91440" bIns="45720">
            <a:spAutoFit/>
          </a:bodyPr>
          <a:lstStyle/>
          <a:p>
            <a:pPr algn="ctr"/>
            <a:r>
              <a:rPr lang="en-US" sz="88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Vietnam War</a:t>
            </a:r>
          </a:p>
        </p:txBody>
      </p:sp>
      <p:sp>
        <p:nvSpPr>
          <p:cNvPr id="9" name="TextBox 8"/>
          <p:cNvSpPr txBox="1"/>
          <p:nvPr/>
        </p:nvSpPr>
        <p:spPr>
          <a:xfrm>
            <a:off x="1195754" y="1446550"/>
            <a:ext cx="9929445" cy="547842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Although he had control over the north, Ho Chi Minh was not satisfied and continued to fight for full Vietnamese </a:t>
            </a:r>
            <a:r>
              <a:rPr lang="en-US" sz="2800" dirty="0">
                <a:solidFill>
                  <a:srgbClr val="FF0000"/>
                </a:solidFill>
                <a:latin typeface="KBScaredStraight" panose="02000603000000000000" pitchFamily="2" charset="0"/>
                <a:ea typeface="KBScaredStraight" panose="02000603000000000000" pitchFamily="2" charset="0"/>
              </a:rPr>
              <a:t>unification</a:t>
            </a:r>
            <a:r>
              <a:rPr lang="en-US" sz="2800" dirty="0">
                <a:latin typeface="KBScaredStraight" panose="02000603000000000000" pitchFamily="2" charset="0"/>
                <a:ea typeface="KBScaredStraight" panose="02000603000000000000" pitchFamily="2" charset="0"/>
              </a:rPr>
              <a:t>.</a:t>
            </a:r>
          </a:p>
          <a:p>
            <a:pPr marL="742950" lvl="1"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He created another guerrilla army, the </a:t>
            </a:r>
            <a:r>
              <a:rPr lang="en-US" sz="2800" dirty="0">
                <a:solidFill>
                  <a:srgbClr val="FF0000"/>
                </a:solidFill>
                <a:latin typeface="KBScaredStraight" panose="02000603000000000000" pitchFamily="2" charset="0"/>
                <a:ea typeface="KBScaredStraight" panose="02000603000000000000" pitchFamily="2" charset="0"/>
              </a:rPr>
              <a:t>Viet Cong</a:t>
            </a:r>
            <a:r>
              <a:rPr lang="en-US" sz="2800" dirty="0">
                <a:latin typeface="KBScaredStraight" panose="02000603000000000000" pitchFamily="2" charset="0"/>
                <a:ea typeface="KBScaredStraight" panose="02000603000000000000" pitchFamily="2" charset="0"/>
              </a:rPr>
              <a:t>, to fight against anti-communist forces in </a:t>
            </a:r>
            <a:r>
              <a:rPr lang="en-US" sz="2800" dirty="0">
                <a:solidFill>
                  <a:srgbClr val="FF0000"/>
                </a:solidFill>
                <a:latin typeface="KBScaredStraight" panose="02000603000000000000" pitchFamily="2" charset="0"/>
                <a:ea typeface="KBScaredStraight" panose="02000603000000000000" pitchFamily="2" charset="0"/>
              </a:rPr>
              <a:t>South</a:t>
            </a:r>
            <a:r>
              <a:rPr lang="en-US" sz="2800" dirty="0">
                <a:latin typeface="KBScaredStraight" panose="02000603000000000000" pitchFamily="2" charset="0"/>
                <a:ea typeface="KBScaredStraight" panose="02000603000000000000" pitchFamily="2" charset="0"/>
              </a:rPr>
              <a:t> Vietnam.</a:t>
            </a:r>
          </a:p>
          <a:p>
            <a:pPr marL="742950" lvl="1" indent="-28575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In 1965, the US went to </a:t>
            </a:r>
            <a:r>
              <a:rPr lang="en-US" sz="2800" dirty="0">
                <a:solidFill>
                  <a:srgbClr val="FF0000"/>
                </a:solidFill>
                <a:latin typeface="KBScaredStraight" panose="02000603000000000000" pitchFamily="2" charset="0"/>
                <a:ea typeface="KBScaredStraight" panose="02000603000000000000" pitchFamily="2" charset="0"/>
              </a:rPr>
              <a:t>war with North Vietnam </a:t>
            </a:r>
            <a:r>
              <a:rPr lang="en-US" sz="2800" dirty="0">
                <a:latin typeface="KBScaredStraight" panose="02000603000000000000" pitchFamily="2" charset="0"/>
                <a:ea typeface="KBScaredStraight" panose="02000603000000000000" pitchFamily="2" charset="0"/>
              </a:rPr>
              <a:t>to protect the South and to prevent the </a:t>
            </a:r>
            <a:r>
              <a:rPr lang="en-US" sz="2800" dirty="0">
                <a:solidFill>
                  <a:srgbClr val="FF0000"/>
                </a:solidFill>
                <a:latin typeface="KBScaredStraight" panose="02000603000000000000" pitchFamily="2" charset="0"/>
                <a:ea typeface="KBScaredStraight" panose="02000603000000000000" pitchFamily="2" charset="0"/>
              </a:rPr>
              <a:t>spread of communism</a:t>
            </a:r>
            <a:r>
              <a:rPr lang="en-US" sz="2800" dirty="0">
                <a:latin typeface="KBScaredStraight" panose="02000603000000000000" pitchFamily="2" charset="0"/>
                <a:ea typeface="KBScaredStraight" panose="02000603000000000000" pitchFamily="2" charset="0"/>
              </a:rPr>
              <a:t>.</a:t>
            </a:r>
          </a:p>
          <a:p>
            <a:pPr marL="742950" lvl="1"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Over 500,000 US troops fought in Vietnam.</a:t>
            </a:r>
          </a:p>
          <a:p>
            <a:pPr marL="742950" lvl="1"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Ho Chi Minh’s Viet Cong fought against American forces for almost a decade.</a:t>
            </a:r>
          </a:p>
          <a:p>
            <a:pPr lvl="1"/>
            <a:endParaRPr lang="en-US" sz="2500" dirty="0">
              <a:latin typeface="KBScaredStraight" panose="02000603000000000000" pitchFamily="2" charset="0"/>
              <a:ea typeface="KBScaredStraight" panose="02000603000000000000" pitchFamily="2" charset="0"/>
            </a:endParaRPr>
          </a:p>
          <a:p>
            <a:pPr marL="742950" lvl="1" indent="-285750">
              <a:buFont typeface="Arial" panose="020B0604020202020204" pitchFamily="34" charset="0"/>
              <a:buChar char="•"/>
            </a:pPr>
            <a:endParaRPr lang="en-US" sz="25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686131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2881" y="1708093"/>
            <a:ext cx="5767753" cy="3539430"/>
          </a:xfrm>
          <a:prstGeom prst="rect">
            <a:avLst/>
          </a:prstGeom>
          <a:noFill/>
        </p:spPr>
        <p:txBody>
          <a:bodyPr wrap="square" rtlCol="0">
            <a:spAutoFit/>
          </a:bodyPr>
          <a:lstStyle/>
          <a:p>
            <a:pPr algn="ctr"/>
            <a:r>
              <a:rPr lang="en-US" sz="3200" dirty="0">
                <a:latin typeface="KBScaredStraight" panose="02000603000000000000" pitchFamily="2" charset="0"/>
                <a:ea typeface="KBScaredStraight" panose="02000603000000000000" pitchFamily="2" charset="0"/>
              </a:rPr>
              <a:t>“If we have to fight, we shall fight. You will kill ten of our men, and we will kill one of yours, and in the end it will be you who will tire of it.” </a:t>
            </a:r>
          </a:p>
          <a:p>
            <a:pPr algn="ctr"/>
            <a:r>
              <a:rPr lang="en-US" sz="3200" dirty="0">
                <a:latin typeface="KBScaredStraight" panose="02000603000000000000" pitchFamily="2" charset="0"/>
                <a:ea typeface="KBScaredStraight" panose="02000603000000000000" pitchFamily="2" charset="0"/>
              </a:rPr>
              <a:t>~Ho Chi Minh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4852358"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992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blipFill>
            <a:blip r:embed="rId2"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799" y="0"/>
            <a:ext cx="10058400" cy="6858000"/>
          </a:xfrm>
          <a:prstGeom prst="rect">
            <a:avLst/>
          </a:prstGeom>
          <a:solidFill>
            <a:schemeClr val="bg1">
              <a:alpha val="91000"/>
            </a:schemeClr>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72511" y="0"/>
            <a:ext cx="9821921" cy="1446550"/>
          </a:xfrm>
          <a:prstGeom prst="rect">
            <a:avLst/>
          </a:prstGeom>
          <a:noFill/>
        </p:spPr>
        <p:txBody>
          <a:bodyPr wrap="none" lIns="91440" tIns="45720" rIns="91440" bIns="45720">
            <a:spAutoFit/>
          </a:bodyPr>
          <a:lstStyle/>
          <a:p>
            <a:pPr algn="ctr"/>
            <a:r>
              <a:rPr lang="en-US" sz="8800" b="1" cap="none" spc="0" dirty="0">
                <a:ln w="28575">
                  <a:solidFill>
                    <a:schemeClr val="bg1"/>
                  </a:solidFill>
                  <a:prstDash val="solid"/>
                </a:ln>
                <a:solidFill>
                  <a:srgbClr val="231F20"/>
                </a:solidFill>
                <a:effectLst>
                  <a:glow rad="101600">
                    <a:srgbClr val="6CA9A3"/>
                  </a:glow>
                  <a:outerShdw blurRad="38100" dist="22860" dir="5400000" algn="tl" rotWithShape="0">
                    <a:srgbClr val="000000">
                      <a:alpha val="30000"/>
                    </a:srgbClr>
                  </a:outerShdw>
                </a:effectLst>
                <a:latin typeface="KG Second Chances Solid" panose="02000000000000000000" pitchFamily="2" charset="0"/>
              </a:rPr>
              <a:t>Uniting Vietnam</a:t>
            </a:r>
          </a:p>
        </p:txBody>
      </p:sp>
      <p:sp>
        <p:nvSpPr>
          <p:cNvPr id="9" name="TextBox 8"/>
          <p:cNvSpPr txBox="1"/>
          <p:nvPr/>
        </p:nvSpPr>
        <p:spPr>
          <a:xfrm>
            <a:off x="1195754" y="1446550"/>
            <a:ext cx="9929445" cy="581697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After many years of fighting and the loss of thousands of lives on both sides, the US decided to withdraw its forces from Vietnam in 1973.</a:t>
            </a:r>
          </a:p>
          <a:p>
            <a:pPr marL="742950" lvl="1"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conflict ended in a </a:t>
            </a:r>
            <a:r>
              <a:rPr lang="en-US" sz="2800" dirty="0">
                <a:solidFill>
                  <a:srgbClr val="FF0000"/>
                </a:solidFill>
                <a:latin typeface="KBScaredStraight" panose="02000603000000000000" pitchFamily="2" charset="0"/>
                <a:ea typeface="KBScaredStraight" panose="02000603000000000000" pitchFamily="2" charset="0"/>
              </a:rPr>
              <a:t>cease-fire</a:t>
            </a:r>
            <a:r>
              <a:rPr lang="en-US" sz="2800" dirty="0">
                <a:latin typeface="KBScaredStraight" panose="02000603000000000000" pitchFamily="2" charset="0"/>
                <a:ea typeface="KBScaredStraight" panose="02000603000000000000" pitchFamily="2" charset="0"/>
              </a:rPr>
              <a:t> agreement.</a:t>
            </a:r>
          </a:p>
          <a:p>
            <a:pPr marL="742950" lvl="1" indent="-28575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last US helicopter left the American Embassy in Vietnam in April </a:t>
            </a:r>
            <a:r>
              <a:rPr lang="en-US" sz="2800" dirty="0">
                <a:solidFill>
                  <a:srgbClr val="FF0000"/>
                </a:solidFill>
                <a:latin typeface="KBScaredStraight" panose="02000603000000000000" pitchFamily="2" charset="0"/>
                <a:ea typeface="KBScaredStraight" panose="02000603000000000000" pitchFamily="2" charset="0"/>
              </a:rPr>
              <a:t>1975</a:t>
            </a:r>
            <a:r>
              <a:rPr lang="en-US" sz="2800" dirty="0">
                <a:latin typeface="KBScaredStraight" panose="02000603000000000000" pitchFamily="2" charset="0"/>
                <a:ea typeface="KBScaredStraight" panose="02000603000000000000" pitchFamily="2" charset="0"/>
              </a:rPr>
              <a:t>.</a:t>
            </a:r>
          </a:p>
          <a:p>
            <a:pPr marL="742950" lvl="1"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next day, the North Vietnamese army took over the country and unified it as the </a:t>
            </a:r>
            <a:r>
              <a:rPr lang="en-US" sz="2800" dirty="0">
                <a:solidFill>
                  <a:srgbClr val="FF0000"/>
                </a:solidFill>
                <a:latin typeface="KBScaredStraight" panose="02000603000000000000" pitchFamily="2" charset="0"/>
                <a:ea typeface="KBScaredStraight" panose="02000603000000000000" pitchFamily="2" charset="0"/>
              </a:rPr>
              <a:t>Republic of Vietnam</a:t>
            </a:r>
            <a:r>
              <a:rPr lang="en-US" sz="2800" dirty="0">
                <a:latin typeface="KBScaredStraight" panose="02000603000000000000" pitchFamily="2" charset="0"/>
                <a:ea typeface="KBScaredStraight" panose="02000603000000000000" pitchFamily="2" charset="0"/>
              </a:rPr>
              <a:t>.</a:t>
            </a:r>
          </a:p>
          <a:p>
            <a:pPr marL="285750" indent="-28575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Even though </a:t>
            </a:r>
            <a:r>
              <a:rPr lang="en-US" sz="2800" dirty="0">
                <a:latin typeface="KBScaredStraight" panose="02000603000000000000" pitchFamily="2" charset="0"/>
                <a:ea typeface="KBScaredStraight" panose="02000603000000000000" pitchFamily="2" charset="0"/>
                <a:hlinkClick r:id="rId3"/>
              </a:rPr>
              <a:t>Ho Chi Minh died </a:t>
            </a:r>
            <a:r>
              <a:rPr lang="en-US" sz="2800" dirty="0">
                <a:latin typeface="KBScaredStraight" panose="02000603000000000000" pitchFamily="2" charset="0"/>
                <a:ea typeface="KBScaredStraight" panose="02000603000000000000" pitchFamily="2" charset="0"/>
              </a:rPr>
              <a:t>in 1969, his dream of an independent Vietnam finally became a reality.</a:t>
            </a:r>
          </a:p>
          <a:p>
            <a:pPr marL="285750" indent="-28575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873835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rot="5400000">
            <a:off x="2667000" y="-2667000"/>
            <a:ext cx="6858000" cy="12192000"/>
          </a:xfrm>
          <a:prstGeom prst="rect">
            <a:avLst/>
          </a:prstGeom>
          <a:solidFill>
            <a:srgbClr val="6CA9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795" y="0"/>
            <a:ext cx="10413506" cy="6858000"/>
          </a:xfrm>
          <a:prstGeom prst="rect">
            <a:avLst/>
          </a:prstGeom>
          <a:ln>
            <a:solidFill>
              <a:schemeClr val="tx1"/>
            </a:solidFill>
          </a:ln>
          <a:effectLst>
            <a:outerShdw blurRad="292100" dist="139700" dir="2700000" algn="tl" rotWithShape="0">
              <a:srgbClr val="333333">
                <a:alpha val="65000"/>
              </a:srgbClr>
            </a:outerShdw>
          </a:effectLst>
        </p:spPr>
      </p:pic>
      <p:sp>
        <p:nvSpPr>
          <p:cNvPr id="9" name="TextBox 8"/>
          <p:cNvSpPr txBox="1"/>
          <p:nvPr/>
        </p:nvSpPr>
        <p:spPr>
          <a:xfrm>
            <a:off x="933795" y="0"/>
            <a:ext cx="10413506" cy="954107"/>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A </a:t>
            </a:r>
            <a:r>
              <a:rPr lang="en-GB" sz="2800" dirty="0">
                <a:effectLst/>
                <a:latin typeface="KBScaredStraight" panose="02000603000000000000" pitchFamily="2" charset="0"/>
                <a:ea typeface="KBScaredStraight" panose="02000603000000000000" pitchFamily="2" charset="0"/>
              </a:rPr>
              <a:t>CIA employee helps Vietnamese evacuees onto an Air America helicopter.</a:t>
            </a: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56377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dian money - Google Search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8567" t="33641" r="39382" b="9047"/>
          <a:stretch/>
        </p:blipFill>
        <p:spPr>
          <a:xfrm>
            <a:off x="426522" y="365125"/>
            <a:ext cx="5891152" cy="6052024"/>
          </a:xfrm>
        </p:spPr>
      </p:pic>
      <p:pic>
        <p:nvPicPr>
          <p:cNvPr id="5" name="Picture 4" descr="vietnames money - Google Search - Google Chrome"/>
          <p:cNvPicPr>
            <a:picLocks noChangeAspect="1"/>
          </p:cNvPicPr>
          <p:nvPr/>
        </p:nvPicPr>
        <p:blipFill rotWithShape="1">
          <a:blip r:embed="rId3">
            <a:extLst>
              <a:ext uri="{28A0092B-C50C-407E-A947-70E740481C1C}">
                <a14:useLocalDpi xmlns:a14="http://schemas.microsoft.com/office/drawing/2010/main" val="0"/>
              </a:ext>
            </a:extLst>
          </a:blip>
          <a:srcRect l="15481" t="31342" r="48472" b="8398"/>
          <a:stretch/>
        </p:blipFill>
        <p:spPr>
          <a:xfrm>
            <a:off x="6317674" y="443779"/>
            <a:ext cx="5036126" cy="6052024"/>
          </a:xfrm>
          <a:prstGeom prst="rect">
            <a:avLst/>
          </a:prstGeom>
        </p:spPr>
      </p:pic>
    </p:spTree>
    <p:extLst>
      <p:ext uri="{BB962C8B-B14F-4D97-AF65-F5344CB8AC3E}">
        <p14:creationId xmlns:p14="http://schemas.microsoft.com/office/powerpoint/2010/main" val="352642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8058" y="1887039"/>
            <a:ext cx="4169413" cy="3083921"/>
          </a:xfrm>
          <a:prstGeom prst="rect">
            <a:avLst/>
          </a:prstGeom>
          <a:noFill/>
        </p:spPr>
        <p:txBody>
          <a:bodyPr wrap="square" rtlCol="0">
            <a:spAutoFit/>
          </a:bodyPr>
          <a:lstStyle/>
          <a:p>
            <a:pPr algn="ctr">
              <a:lnSpc>
                <a:spcPct val="90000"/>
              </a:lnSpc>
            </a:pPr>
            <a:r>
              <a:rPr lang="en-US" sz="3600" dirty="0">
                <a:latin typeface="KBScaredStraight" panose="02000603000000000000" pitchFamily="2" charset="0"/>
                <a:ea typeface="KBScaredStraight" panose="02000603000000000000" pitchFamily="2" charset="0"/>
              </a:rPr>
              <a:t>Sir James Lancaster commanded the first East India voyage in 1601.</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529" y="0"/>
            <a:ext cx="5283513"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3177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ndian money - Google Search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8567" t="36370" r="39875" b="8502"/>
          <a:stretch/>
        </p:blipFill>
        <p:spPr>
          <a:xfrm>
            <a:off x="3099460" y="3408217"/>
            <a:ext cx="3728852" cy="2398817"/>
          </a:xfrm>
        </p:spPr>
      </p:pic>
      <p:pic>
        <p:nvPicPr>
          <p:cNvPr id="4" name="Picture 3"/>
          <p:cNvPicPr>
            <a:picLocks noChangeAspect="1"/>
          </p:cNvPicPr>
          <p:nvPr/>
        </p:nvPicPr>
        <p:blipFill>
          <a:blip r:embed="rId3" cstate="print"/>
          <a:stretch>
            <a:fillRect/>
          </a:stretch>
        </p:blipFill>
        <p:spPr>
          <a:xfrm>
            <a:off x="419100" y="16267"/>
            <a:ext cx="11353800" cy="6858000"/>
          </a:xfrm>
          <a:prstGeom prst="rect">
            <a:avLst/>
          </a:prstGeom>
        </p:spPr>
      </p:pic>
    </p:spTree>
    <p:extLst>
      <p:ext uri="{BB962C8B-B14F-4D97-AF65-F5344CB8AC3E}">
        <p14:creationId xmlns:p14="http://schemas.microsoft.com/office/powerpoint/2010/main" val="4086297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rot="5400000">
            <a:off x="3162838" y="-1475705"/>
            <a:ext cx="6858000" cy="9809410"/>
          </a:xfrm>
          <a:prstGeom prst="rect">
            <a:avLst/>
          </a:prstGeom>
        </p:spPr>
      </p:pic>
    </p:spTree>
    <p:extLst>
      <p:ext uri="{BB962C8B-B14F-4D97-AF65-F5344CB8AC3E}">
        <p14:creationId xmlns:p14="http://schemas.microsoft.com/office/powerpoint/2010/main" val="2214807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6214"/>
            <a:ext cx="9144000" cy="934188"/>
          </a:xfrm>
        </p:spPr>
        <p:txBody>
          <a:bodyPr/>
          <a:lstStyle/>
          <a:p>
            <a:r>
              <a:rPr lang="en-US" dirty="0">
                <a:latin typeface="KG Second Chances Solid" panose="02000000000000000000" pitchFamily="2" charset="0"/>
              </a:rPr>
              <a:t>Credits:</a:t>
            </a:r>
          </a:p>
        </p:txBody>
      </p:sp>
      <p:sp>
        <p:nvSpPr>
          <p:cNvPr id="3" name="Subtitle 2"/>
          <p:cNvSpPr>
            <a:spLocks noGrp="1"/>
          </p:cNvSpPr>
          <p:nvPr>
            <p:ph type="subTitle" idx="1"/>
          </p:nvPr>
        </p:nvSpPr>
        <p:spPr>
          <a:xfrm>
            <a:off x="493690" y="1361114"/>
            <a:ext cx="11457904" cy="4807866"/>
          </a:xfrm>
        </p:spPr>
        <p:txBody>
          <a:bodyPr>
            <a:normAutofit/>
          </a:bodyPr>
          <a:lstStyle/>
          <a:p>
            <a:r>
              <a:rPr lang="en-US" dirty="0">
                <a:latin typeface="KBScaredStraight" panose="02000603000000000000" pitchFamily="2" charset="0"/>
                <a:ea typeface="KBScaredStraight" panose="02000603000000000000" pitchFamily="2" charset="0"/>
              </a:rPr>
              <a:t>All photos were found via Creative Commons and labeled for reuse. </a:t>
            </a:r>
          </a:p>
          <a:p>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r>
              <a:rPr lang="en-US" dirty="0">
                <a:latin typeface="KBScaredStraight" panose="02000603000000000000" pitchFamily="2" charset="0"/>
                <a:ea typeface="KBScaredStraight" panose="02000603000000000000" pitchFamily="2" charset="0"/>
              </a:rPr>
              <a:t>Fonts:</a:t>
            </a:r>
          </a:p>
          <a:p>
            <a:pPr marL="342900" indent="-342900" algn="l">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r>
              <a:rPr lang="en-US" dirty="0">
                <a:latin typeface="KBScaredStraight" panose="02000603000000000000" pitchFamily="2" charset="0"/>
                <a:ea typeface="KBScaredStraight" panose="02000603000000000000" pitchFamily="2" charset="0"/>
              </a:rPr>
              <a:t>Backgrounds &amp; Graphics:</a:t>
            </a:r>
          </a:p>
        </p:txBody>
      </p:sp>
      <p:pic>
        <p:nvPicPr>
          <p:cNvPr id="4" name="Picture 3"/>
          <p:cNvPicPr>
            <a:picLocks noChangeAspect="1"/>
          </p:cNvPicPr>
          <p:nvPr/>
        </p:nvPicPr>
        <p:blipFill>
          <a:blip r:embed="rId2" cstate="print"/>
          <a:stretch>
            <a:fillRect/>
          </a:stretch>
        </p:blipFill>
        <p:spPr>
          <a:xfrm>
            <a:off x="2068941" y="4933950"/>
            <a:ext cx="1962150" cy="1924050"/>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004806" y="2728550"/>
            <a:ext cx="2026285" cy="151638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stretch>
            <a:fillRect/>
          </a:stretch>
        </p:blipFill>
        <p:spPr>
          <a:xfrm>
            <a:off x="4238697" y="5135771"/>
            <a:ext cx="1585328" cy="1573408"/>
          </a:xfrm>
          <a:prstGeom prst="rect">
            <a:avLst/>
          </a:prstGeom>
        </p:spPr>
      </p:pic>
      <p:pic>
        <p:nvPicPr>
          <p:cNvPr id="8" name="Picture 7"/>
          <p:cNvPicPr>
            <a:picLocks noChangeAspect="1"/>
          </p:cNvPicPr>
          <p:nvPr/>
        </p:nvPicPr>
        <p:blipFill>
          <a:blip r:embed="rId5" cstate="print"/>
          <a:stretch>
            <a:fillRect/>
          </a:stretch>
        </p:blipFill>
        <p:spPr>
          <a:xfrm>
            <a:off x="4388364" y="2728550"/>
            <a:ext cx="1516380" cy="1516380"/>
          </a:xfrm>
          <a:prstGeom prst="rect">
            <a:avLst/>
          </a:prstGeom>
        </p:spPr>
      </p:pic>
      <p:sp>
        <p:nvSpPr>
          <p:cNvPr id="6" name="TextBox 5"/>
          <p:cNvSpPr txBox="1"/>
          <p:nvPr/>
        </p:nvSpPr>
        <p:spPr>
          <a:xfrm>
            <a:off x="6330463" y="5199200"/>
            <a:ext cx="5828737" cy="1446550"/>
          </a:xfrm>
          <a:prstGeom prst="rect">
            <a:avLst/>
          </a:prstGeom>
          <a:noFill/>
        </p:spPr>
        <p:txBody>
          <a:bodyPr wrap="square" rtlCol="0">
            <a:spAutoFit/>
          </a:bodyPr>
          <a:lstStyle/>
          <a:p>
            <a:r>
              <a:rPr lang="en-US" sz="2200" dirty="0">
                <a:latin typeface="KBScaredStraight" panose="02000603000000000000" pitchFamily="2" charset="0"/>
                <a:ea typeface="KBScaredStraight" panose="02000603000000000000" pitchFamily="2" charset="0"/>
              </a:rPr>
              <a:t>*The graphics used in this item are copyrighted and may not be used for your own commercial projects or given away to anyone else. </a:t>
            </a:r>
          </a:p>
        </p:txBody>
      </p:sp>
    </p:spTree>
    <p:extLst>
      <p:ext uri="{BB962C8B-B14F-4D97-AF65-F5344CB8AC3E}">
        <p14:creationId xmlns:p14="http://schemas.microsoft.com/office/powerpoint/2010/main" val="105801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53513" y="-70696"/>
            <a:ext cx="6284990" cy="1446550"/>
          </a:xfrm>
          <a:prstGeom prst="rect">
            <a:avLst/>
          </a:prstGeom>
          <a:noFill/>
        </p:spPr>
        <p:txBody>
          <a:bodyPr wrap="none" lIns="91440" tIns="45720" rIns="91440" bIns="45720">
            <a:spAutoFit/>
          </a:bodyPr>
          <a:lstStyle/>
          <a:p>
            <a:pPr algn="ctr"/>
            <a:r>
              <a:rPr lang="en-US" sz="88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Inequality</a:t>
            </a:r>
            <a:endParaRPr lang="en-US" sz="60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59228"/>
            <a:ext cx="10317679" cy="607550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Indians began to resent being ruled by a foreign government.</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They were treated as second-class citizens.</a:t>
            </a:r>
          </a:p>
          <a:p>
            <a:pPr marL="742950" lvl="1"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The best jobs and education were only available to the British.</a:t>
            </a:r>
          </a:p>
          <a:p>
            <a:pPr marL="742950" lvl="1"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Indians were also taxed heavily by the British on goods that were found in their own country.</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747037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86737" y="-70696"/>
            <a:ext cx="8018542"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Nationalism</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290801"/>
            <a:ext cx="10317679" cy="604780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400" dirty="0">
                <a:latin typeface="KBScaredStraight" panose="02000603000000000000" pitchFamily="2" charset="0"/>
                <a:ea typeface="KBScaredStraight" panose="02000603000000000000" pitchFamily="2" charset="0"/>
              </a:rPr>
              <a:t>In the </a:t>
            </a:r>
            <a:r>
              <a:rPr lang="en-US" sz="3400" dirty="0">
                <a:solidFill>
                  <a:srgbClr val="FF0000"/>
                </a:solidFill>
                <a:latin typeface="KBScaredStraight" panose="02000603000000000000" pitchFamily="2" charset="0"/>
                <a:ea typeface="KBScaredStraight" panose="02000603000000000000" pitchFamily="2" charset="0"/>
              </a:rPr>
              <a:t>1800s,</a:t>
            </a:r>
            <a:r>
              <a:rPr lang="en-US" sz="3400" dirty="0">
                <a:latin typeface="KBScaredStraight" panose="02000603000000000000" pitchFamily="2" charset="0"/>
                <a:ea typeface="KBScaredStraight" panose="02000603000000000000" pitchFamily="2" charset="0"/>
              </a:rPr>
              <a:t> a feeling of </a:t>
            </a:r>
            <a:r>
              <a:rPr lang="en-US" sz="3400" dirty="0">
                <a:solidFill>
                  <a:srgbClr val="FF0000"/>
                </a:solidFill>
                <a:latin typeface="KBScaredStraight" panose="02000603000000000000" pitchFamily="2" charset="0"/>
                <a:ea typeface="KBScaredStraight" panose="02000603000000000000" pitchFamily="2" charset="0"/>
              </a:rPr>
              <a:t>nationalism</a:t>
            </a:r>
            <a:r>
              <a:rPr lang="en-US" sz="3400" dirty="0">
                <a:latin typeface="KBScaredStraight" panose="02000603000000000000" pitchFamily="2" charset="0"/>
                <a:ea typeface="KBScaredStraight" panose="02000603000000000000" pitchFamily="2" charset="0"/>
              </a:rPr>
              <a:t> began to surface in India.</a:t>
            </a:r>
          </a:p>
          <a:p>
            <a:pPr marL="742950" lvl="1" indent="-285750">
              <a:lnSpc>
                <a:spcPct val="90000"/>
              </a:lnSpc>
              <a:buFont typeface="Arial" panose="020B0604020202020204" pitchFamily="34" charset="0"/>
              <a:buChar char="•"/>
            </a:pPr>
            <a:r>
              <a:rPr lang="en-US" sz="3400" dirty="0">
                <a:latin typeface="KBScaredStraight" panose="02000603000000000000" pitchFamily="2" charset="0"/>
                <a:ea typeface="KBScaredStraight" panose="02000603000000000000" pitchFamily="2" charset="0"/>
              </a:rPr>
              <a:t>Nationalism is a belief that people should be </a:t>
            </a:r>
            <a:r>
              <a:rPr lang="en-US" sz="3400" dirty="0">
                <a:solidFill>
                  <a:srgbClr val="FF0000"/>
                </a:solidFill>
                <a:latin typeface="KBScaredStraight" panose="02000603000000000000" pitchFamily="2" charset="0"/>
                <a:ea typeface="KBScaredStraight" panose="02000603000000000000" pitchFamily="2" charset="0"/>
              </a:rPr>
              <a:t>loyal to</a:t>
            </a:r>
            <a:r>
              <a:rPr lang="en-US" sz="3400" dirty="0">
                <a:latin typeface="KBScaredStraight" panose="02000603000000000000" pitchFamily="2" charset="0"/>
                <a:ea typeface="KBScaredStraight" panose="02000603000000000000" pitchFamily="2" charset="0"/>
              </a:rPr>
              <a:t> those with </a:t>
            </a:r>
            <a:r>
              <a:rPr lang="en-US" sz="3400" dirty="0">
                <a:solidFill>
                  <a:srgbClr val="FF0000"/>
                </a:solidFill>
                <a:latin typeface="KBScaredStraight" panose="02000603000000000000" pitchFamily="2" charset="0"/>
                <a:ea typeface="KBScaredStraight" panose="02000603000000000000" pitchFamily="2" charset="0"/>
              </a:rPr>
              <a:t>whom</a:t>
            </a:r>
            <a:r>
              <a:rPr lang="en-US" sz="3400" dirty="0">
                <a:latin typeface="KBScaredStraight" panose="02000603000000000000" pitchFamily="2" charset="0"/>
                <a:ea typeface="KBScaredStraight" panose="02000603000000000000" pitchFamily="2" charset="0"/>
              </a:rPr>
              <a:t> they </a:t>
            </a:r>
            <a:r>
              <a:rPr lang="en-US" sz="3400" dirty="0">
                <a:solidFill>
                  <a:srgbClr val="FF0000"/>
                </a:solidFill>
                <a:latin typeface="KBScaredStraight" panose="02000603000000000000" pitchFamily="2" charset="0"/>
                <a:ea typeface="KBScaredStraight" panose="02000603000000000000" pitchFamily="2" charset="0"/>
              </a:rPr>
              <a:t>share common history </a:t>
            </a:r>
            <a:r>
              <a:rPr lang="en-US" sz="3400" dirty="0">
                <a:latin typeface="KBScaredStraight" panose="02000603000000000000" pitchFamily="2" charset="0"/>
                <a:ea typeface="KBScaredStraight" panose="02000603000000000000" pitchFamily="2" charset="0"/>
              </a:rPr>
              <a:t>and </a:t>
            </a:r>
            <a:r>
              <a:rPr lang="en-US" sz="3400" dirty="0">
                <a:solidFill>
                  <a:srgbClr val="FF0000"/>
                </a:solidFill>
                <a:latin typeface="KBScaredStraight" panose="02000603000000000000" pitchFamily="2" charset="0"/>
                <a:ea typeface="KBScaredStraight" panose="02000603000000000000" pitchFamily="2" charset="0"/>
              </a:rPr>
              <a:t>customs</a:t>
            </a:r>
            <a:r>
              <a:rPr lang="en-US" sz="3400" dirty="0">
                <a:latin typeface="KBScaredStraight" panose="02000603000000000000" pitchFamily="2" charset="0"/>
                <a:ea typeface="KBScaredStraight" panose="02000603000000000000" pitchFamily="2" charset="0"/>
              </a:rPr>
              <a:t>.</a:t>
            </a:r>
          </a:p>
          <a:p>
            <a:pPr marL="742950" lvl="1" indent="-285750">
              <a:lnSpc>
                <a:spcPct val="90000"/>
              </a:lnSpc>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400" dirty="0">
                <a:latin typeface="KBScaredStraight" panose="02000603000000000000" pitchFamily="2" charset="0"/>
                <a:ea typeface="KBScaredStraight" panose="02000603000000000000" pitchFamily="2" charset="0"/>
              </a:rPr>
              <a:t> The first two groups to work for the rights of Indians were the </a:t>
            </a:r>
            <a:r>
              <a:rPr lang="en-US" sz="3400" dirty="0">
                <a:solidFill>
                  <a:srgbClr val="FF0000"/>
                </a:solidFill>
                <a:latin typeface="KBScaredStraight" panose="02000603000000000000" pitchFamily="2" charset="0"/>
                <a:ea typeface="KBScaredStraight" panose="02000603000000000000" pitchFamily="2" charset="0"/>
              </a:rPr>
              <a:t>Indian National Congress </a:t>
            </a:r>
            <a:r>
              <a:rPr lang="en-US" sz="3400" dirty="0">
                <a:latin typeface="KBScaredStraight" panose="02000603000000000000" pitchFamily="2" charset="0"/>
                <a:ea typeface="KBScaredStraight" panose="02000603000000000000" pitchFamily="2" charset="0"/>
              </a:rPr>
              <a:t>in </a:t>
            </a:r>
            <a:r>
              <a:rPr lang="en-US" sz="3400" dirty="0">
                <a:solidFill>
                  <a:srgbClr val="FF0000"/>
                </a:solidFill>
                <a:latin typeface="KBScaredStraight" panose="02000603000000000000" pitchFamily="2" charset="0"/>
                <a:ea typeface="KBScaredStraight" panose="02000603000000000000" pitchFamily="2" charset="0"/>
              </a:rPr>
              <a:t>1885 </a:t>
            </a:r>
            <a:r>
              <a:rPr lang="en-US" sz="3400" dirty="0">
                <a:latin typeface="KBScaredStraight" panose="02000603000000000000" pitchFamily="2" charset="0"/>
                <a:ea typeface="KBScaredStraight" panose="02000603000000000000" pitchFamily="2" charset="0"/>
              </a:rPr>
              <a:t>and the </a:t>
            </a:r>
            <a:r>
              <a:rPr lang="en-US" sz="3400" dirty="0">
                <a:solidFill>
                  <a:srgbClr val="FF0000"/>
                </a:solidFill>
                <a:latin typeface="KBScaredStraight" panose="02000603000000000000" pitchFamily="2" charset="0"/>
                <a:ea typeface="KBScaredStraight" panose="02000603000000000000" pitchFamily="2" charset="0"/>
              </a:rPr>
              <a:t>Muslim League </a:t>
            </a:r>
            <a:r>
              <a:rPr lang="en-US" sz="3400" dirty="0">
                <a:latin typeface="KBScaredStraight" panose="02000603000000000000" pitchFamily="2" charset="0"/>
                <a:ea typeface="KBScaredStraight" panose="02000603000000000000" pitchFamily="2" charset="0"/>
              </a:rPr>
              <a:t>in </a:t>
            </a:r>
            <a:r>
              <a:rPr lang="en-US" sz="3400" dirty="0">
                <a:solidFill>
                  <a:srgbClr val="FF0000"/>
                </a:solidFill>
                <a:latin typeface="KBScaredStraight" panose="02000603000000000000" pitchFamily="2" charset="0"/>
                <a:ea typeface="KBScaredStraight" panose="02000603000000000000" pitchFamily="2" charset="0"/>
              </a:rPr>
              <a:t>1906</a:t>
            </a:r>
            <a:r>
              <a:rPr lang="en-US" sz="3400" dirty="0">
                <a:latin typeface="KBScaredStraight" panose="02000603000000000000" pitchFamily="2" charset="0"/>
                <a:ea typeface="KBScaredStraight" panose="02000603000000000000" pitchFamily="2" charset="0"/>
              </a:rPr>
              <a:t>.</a:t>
            </a:r>
          </a:p>
          <a:p>
            <a:pPr marL="742950" lvl="1" indent="-285750">
              <a:lnSpc>
                <a:spcPct val="90000"/>
              </a:lnSpc>
              <a:buFont typeface="Arial" panose="020B0604020202020204" pitchFamily="34" charset="0"/>
              <a:buChar char="•"/>
            </a:pPr>
            <a:r>
              <a:rPr lang="en-US" sz="3400" dirty="0">
                <a:latin typeface="KBScaredStraight" panose="02000603000000000000" pitchFamily="2" charset="0"/>
                <a:ea typeface="KBScaredStraight" panose="02000603000000000000" pitchFamily="2" charset="0"/>
              </a:rPr>
              <a:t>As they became better organized, they began to call for independence from Britain.</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659213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5017" y="0"/>
            <a:ext cx="10381957" cy="6858000"/>
          </a:xfrm>
          <a:prstGeom prst="rect">
            <a:avLst/>
          </a:prstGeom>
          <a:solidFill>
            <a:schemeClr val="bg1">
              <a:alpha val="92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96034" y="-70696"/>
            <a:ext cx="9199955" cy="1569660"/>
          </a:xfrm>
          <a:prstGeom prst="rect">
            <a:avLst/>
          </a:prstGeom>
          <a:noFill/>
        </p:spPr>
        <p:txBody>
          <a:bodyPr wrap="none" lIns="91440" tIns="45720" rIns="91440" bIns="45720">
            <a:spAutoFit/>
          </a:bodyPr>
          <a:lstStyle/>
          <a:p>
            <a:pPr algn="ctr"/>
            <a:r>
              <a:rPr lang="en-US" sz="9600" b="1"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rPr>
              <a:t>WWI’s Impact</a:t>
            </a:r>
            <a:endParaRPr lang="en-US" sz="6600" b="1" cap="none" spc="0" dirty="0">
              <a:ln w="28575">
                <a:solidFill>
                  <a:sysClr val="windowText" lastClr="000000"/>
                </a:solidFill>
                <a:prstDash val="solid"/>
              </a:ln>
              <a:solidFill>
                <a:srgbClr val="0086D3"/>
              </a:solidFill>
              <a:effectLst>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969295" y="1397675"/>
            <a:ext cx="10317679" cy="5576911"/>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During WWI, millions of Indians joined with the British army.</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The British Parliament promised that when the war ended, Indians would be able to have more control of their government.</a:t>
            </a:r>
          </a:p>
          <a:p>
            <a:pPr marL="742950" lvl="1" indent="-285750">
              <a:lnSpc>
                <a:spcPct val="90000"/>
              </a:lnSpc>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Unfortunately, nothing changed after the war…</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96924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9" name="Rectangle 8"/>
          <p:cNvSpPr/>
          <p:nvPr/>
        </p:nvSpPr>
        <p:spPr>
          <a:xfrm>
            <a:off x="0" y="0"/>
            <a:ext cx="12191999" cy="6858000"/>
          </a:xfrm>
          <a:prstGeom prst="rect">
            <a:avLst/>
          </a:prstGeom>
          <a:solidFill>
            <a:srgbClr val="0086D3"/>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1881" y="685800"/>
            <a:ext cx="8068235" cy="548640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0" y="88234"/>
            <a:ext cx="12192000" cy="1034129"/>
          </a:xfrm>
          <a:prstGeom prst="rect">
            <a:avLst/>
          </a:prstGeom>
          <a:noFill/>
        </p:spPr>
        <p:txBody>
          <a:bodyPr wrap="square" rtlCol="0">
            <a:spAutoFit/>
          </a:bodyPr>
          <a:lstStyle/>
          <a:p>
            <a:pPr algn="ctr">
              <a:lnSpc>
                <a:spcPct val="90000"/>
              </a:lnSpc>
            </a:pPr>
            <a:r>
              <a:rPr lang="en-US" sz="3200" dirty="0">
                <a:latin typeface="KBScaredStraight" panose="02000603000000000000" pitchFamily="2" charset="0"/>
                <a:ea typeface="KBScaredStraight" panose="02000603000000000000" pitchFamily="2" charset="0"/>
              </a:rPr>
              <a:t>Indian Medic Troops During WWI</a:t>
            </a:r>
          </a:p>
          <a:p>
            <a:pPr marL="285750" indent="-285750">
              <a:lnSpc>
                <a:spcPct val="90000"/>
              </a:lnSpc>
              <a:buFont typeface="Arial" panose="020B0604020202020204" pitchFamily="34" charset="0"/>
              <a:buChar char="•"/>
            </a:pP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254186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1406</TotalTime>
  <Words>1792</Words>
  <Application>Microsoft Office PowerPoint</Application>
  <PresentationFormat>Widescreen</PresentationFormat>
  <Paragraphs>187</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KBScaredStraight</vt:lpstr>
      <vt:lpstr>KG Second Chances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Miller, John</cp:lastModifiedBy>
  <cp:revision>45</cp:revision>
  <cp:lastPrinted>2016-03-17T16:50:21Z</cp:lastPrinted>
  <dcterms:created xsi:type="dcterms:W3CDTF">2014-01-14T17:33:21Z</dcterms:created>
  <dcterms:modified xsi:type="dcterms:W3CDTF">2021-12-16T15:16:03Z</dcterms:modified>
</cp:coreProperties>
</file>